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57" r:id="rId3"/>
    <p:sldId id="275" r:id="rId4"/>
    <p:sldId id="266" r:id="rId5"/>
    <p:sldId id="276" r:id="rId6"/>
    <p:sldId id="274" r:id="rId7"/>
    <p:sldId id="265" r:id="rId8"/>
    <p:sldId id="277" r:id="rId9"/>
    <p:sldId id="260" r:id="rId10"/>
    <p:sldId id="267" r:id="rId11"/>
    <p:sldId id="268" r:id="rId12"/>
    <p:sldId id="269" r:id="rId13"/>
    <p:sldId id="270" r:id="rId14"/>
    <p:sldId id="262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B9F0-A72E-A448-AE41-CE1F9C171822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7C5F-6A6F-5846-8563-B2D02EC4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grammar-rules, syntactic and </a:t>
            </a:r>
            <a:r>
              <a:rPr lang="en-US" baseline="0" dirty="0" err="1" smtClean="0"/>
              <a:t>morpho</a:t>
            </a:r>
            <a:r>
              <a:rPr lang="en-US" baseline="0" dirty="0" smtClean="0"/>
              <a:t>-syntactic rules: the narrow meaning: give examples such as LE, BA,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7C5F-6A6F-5846-8563-B2D02EC46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Grammar is the </a:t>
            </a:r>
            <a:r>
              <a:rPr lang="en-US" dirty="0" smtClean="0">
                <a:solidFill>
                  <a:srgbClr val="FF0000"/>
                </a:solidFill>
              </a:rPr>
              <a:t>implicit</a:t>
            </a:r>
            <a:r>
              <a:rPr lang="en-US" dirty="0" smtClean="0"/>
              <a:t> rules ( the native speakers are not always aware of them) we follow about how to use the language.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7C5F-6A6F-5846-8563-B2D02EC46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973826"/>
            <a:ext cx="8307387" cy="16192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Fostering Accuracy in Teaching Chinese as a Foreign Language (CFL</a:t>
            </a:r>
            <a:r>
              <a:rPr lang="en-US" sz="4000" b="1" dirty="0" smtClean="0"/>
              <a:t>): </a:t>
            </a:r>
            <a:r>
              <a:rPr lang="en-US" sz="3200" b="1" dirty="0" smtClean="0"/>
              <a:t>Input </a:t>
            </a:r>
            <a:r>
              <a:rPr lang="en-US" sz="3200" b="1" dirty="0"/>
              <a:t>design, Output maximization and Corrective feedback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Zhiyin</a:t>
            </a:r>
            <a:r>
              <a:rPr lang="en-US" dirty="0" smtClean="0"/>
              <a:t> Renee Dong</a:t>
            </a:r>
          </a:p>
          <a:p>
            <a:r>
              <a:rPr lang="en-US" dirty="0" smtClean="0"/>
              <a:t>University of Delaware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</a:t>
            </a:r>
            <a:r>
              <a:rPr lang="is-IS" dirty="0" smtClean="0"/>
              <a:t>…De and LE input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Suppose we have a unit (novice mid) on birthday celebration</a:t>
            </a:r>
          </a:p>
          <a:p>
            <a:r>
              <a:rPr lang="en-US" dirty="0" smtClean="0"/>
              <a:t>In several of the lessons the students work on describing a past event with certain details, and exchange information about it.</a:t>
            </a:r>
          </a:p>
          <a:p>
            <a:r>
              <a:rPr lang="en-US" dirty="0" smtClean="0"/>
              <a:t>One of the function is to ask someone’s zodiac animal sign using </a:t>
            </a:r>
            <a:r>
              <a:rPr lang="zh-CN" altLang="en-US" dirty="0" smtClean="0"/>
              <a:t>你是属什么的？</a:t>
            </a:r>
            <a:r>
              <a:rPr lang="en-US" altLang="zh-CN" dirty="0" smtClean="0"/>
              <a:t>(animals has been introduced earlier)</a:t>
            </a:r>
          </a:p>
          <a:p>
            <a:r>
              <a:rPr lang="en-US" altLang="zh-TW" dirty="0" smtClean="0"/>
              <a:t>An additional </a:t>
            </a:r>
            <a:r>
              <a:rPr lang="en-US" altLang="zh-CN" dirty="0" smtClean="0"/>
              <a:t>function </a:t>
            </a:r>
            <a:r>
              <a:rPr lang="en-US" altLang="zh-TW" dirty="0" smtClean="0"/>
              <a:t>is to discuss ways of transportations (introduced earlier), but may need to be introduced in a different lesson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zh-CN" altLang="en-US" dirty="0" smtClean="0"/>
              <a:t>你是怎么来的？我是坐公共汽车来的</a:t>
            </a:r>
            <a:endParaRPr lang="en-US" dirty="0" smtClean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LE</a:t>
            </a:r>
            <a:r>
              <a:rPr lang="zh-CN" altLang="en-US" dirty="0" smtClean="0"/>
              <a:t>”</a:t>
            </a:r>
            <a:r>
              <a:rPr lang="en-US" altLang="zh-CN" dirty="0" smtClean="0"/>
              <a:t>has been introduced earlier</a:t>
            </a:r>
            <a:endParaRPr lang="en-US" dirty="0" smtClean="0"/>
          </a:p>
          <a:p>
            <a:r>
              <a:rPr lang="en-US" dirty="0" smtClean="0"/>
              <a:t>The initial input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 with visual aids)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 </a:t>
            </a:r>
            <a:r>
              <a:rPr lang="zh-CN" altLang="en-US" dirty="0" smtClean="0"/>
              <a:t>昨天是爷爷的生日。大家都去爷爷</a:t>
            </a:r>
            <a:r>
              <a:rPr lang="zh-TW" altLang="en-US" dirty="0" smtClean="0"/>
              <a:t>家看他了。</a:t>
            </a:r>
            <a:r>
              <a:rPr lang="zh-CN" altLang="en-US" dirty="0"/>
              <a:t>园园和爸爸妈妈</a:t>
            </a:r>
            <a:r>
              <a:rPr lang="zh-CN" altLang="en-US" dirty="0" smtClean="0"/>
              <a:t>是下午去的。叔叔，姑姑也来了。姑姑住在上海，是坐飞机来的。叔叔住在天津，是开车来的。。。</a:t>
            </a:r>
            <a:endParaRPr lang="en-US" altLang="zh-CN" dirty="0" smtClean="0"/>
          </a:p>
          <a:p>
            <a:pPr lvl="1"/>
            <a:r>
              <a:rPr lang="en-US" dirty="0" smtClean="0"/>
              <a:t>In the following dialogue, greetings were exchanged first, then the grandpa asked about how they get there by using:</a:t>
            </a:r>
          </a:p>
          <a:p>
            <a:pPr lvl="2"/>
            <a:r>
              <a:rPr lang="zh-CN" altLang="en-US" dirty="0" smtClean="0"/>
              <a:t>爷爷：你们是怎么来的？开车来的吗？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园园：不是，我们是坐公共汽车来的。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</a:t>
            </a:r>
            <a:r>
              <a:rPr lang="is-IS" dirty="0"/>
              <a:t>…</a:t>
            </a:r>
            <a:r>
              <a:rPr lang="is-IS" dirty="0" smtClean="0"/>
              <a:t>D</a:t>
            </a:r>
            <a:r>
              <a:rPr lang="en-US" altLang="zh-CN" dirty="0" smtClean="0"/>
              <a:t>E</a:t>
            </a:r>
            <a:r>
              <a:rPr lang="is-IS" dirty="0" smtClean="0"/>
              <a:t> </a:t>
            </a:r>
            <a:r>
              <a:rPr lang="is-IS" dirty="0"/>
              <a:t>and LE input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园园：爷爷今年多大了？</a:t>
            </a:r>
            <a:endParaRPr lang="en-US" altLang="zh-CN" dirty="0" smtClean="0"/>
          </a:p>
          <a:p>
            <a:r>
              <a:rPr lang="zh-CN" altLang="en-US" dirty="0" smtClean="0"/>
              <a:t>爷爷：我七</a:t>
            </a:r>
            <a:r>
              <a:rPr lang="zh-TW" altLang="en-US" dirty="0" smtClean="0"/>
              <a:t>十</a:t>
            </a:r>
            <a:r>
              <a:rPr lang="zh-CN" altLang="en-US" dirty="0" smtClean="0"/>
              <a:t>岁了，我是属龙的。园园是</a:t>
            </a:r>
            <a:r>
              <a:rPr lang="en-US" altLang="zh-CN" dirty="0" smtClean="0"/>
              <a:t>XXXX</a:t>
            </a:r>
            <a:r>
              <a:rPr lang="zh-CN" altLang="en-US" dirty="0" smtClean="0"/>
              <a:t>年生的，属</a:t>
            </a:r>
            <a:r>
              <a:rPr lang="en-US" altLang="zh-CN" dirty="0" smtClean="0"/>
              <a:t>XX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zh-CN" altLang="en-US" dirty="0" smtClean="0"/>
              <a:t>园园问大家是属什么的。。。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After the initial input, comprehension must be checked to see if the students understand the content (picture choices)</a:t>
            </a:r>
          </a:p>
          <a:p>
            <a:r>
              <a:rPr lang="en-US" dirty="0" smtClean="0"/>
              <a:t>Teacher then talks about birth year and zodiac signs for all her family members using visual aids, then conducts comprehension check</a:t>
            </a:r>
          </a:p>
          <a:p>
            <a:r>
              <a:rPr lang="en-US" dirty="0" smtClean="0"/>
              <a:t>Teacher then gives additional input by talking about a few students’ birth years and signs.</a:t>
            </a:r>
          </a:p>
          <a:p>
            <a:r>
              <a:rPr lang="en-US" dirty="0" smtClean="0"/>
              <a:t>Students are now ready to speak collectively: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</a:t>
            </a:r>
            <a:r>
              <a:rPr lang="is-IS" dirty="0"/>
              <a:t>…D</a:t>
            </a:r>
            <a:r>
              <a:rPr lang="en-US" altLang="zh-CN" dirty="0"/>
              <a:t>E</a:t>
            </a:r>
            <a:r>
              <a:rPr lang="is-IS" dirty="0"/>
              <a:t> and LE </a:t>
            </a:r>
            <a:r>
              <a:rPr lang="is-IS" dirty="0" smtClean="0"/>
              <a:t>output </a:t>
            </a:r>
            <a:r>
              <a:rPr lang="is-IS" dirty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visual aids (students draw their signs), teacher asks:</a:t>
            </a:r>
          </a:p>
          <a:p>
            <a:pPr lvl="1"/>
            <a:r>
              <a:rPr lang="en-US" altLang="zh-CN" dirty="0" smtClean="0"/>
              <a:t>Teacher: XX</a:t>
            </a:r>
            <a:r>
              <a:rPr lang="zh-CN" altLang="en-US" dirty="0" smtClean="0"/>
              <a:t>是属什么的？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Students together: XX</a:t>
            </a:r>
            <a:r>
              <a:rPr lang="zh-CN" altLang="en-US" dirty="0" smtClean="0"/>
              <a:t>是属虎的。（</a:t>
            </a:r>
            <a:r>
              <a:rPr lang="en-US" altLang="zh-CN" dirty="0" smtClean="0"/>
              <a:t>encourage students to produce the whole sentence)</a:t>
            </a:r>
          </a:p>
          <a:p>
            <a:r>
              <a:rPr lang="en-US" altLang="zh-CN" dirty="0" smtClean="0"/>
              <a:t>Students then engage in pair activities with the teacher monitor selectively.</a:t>
            </a:r>
          </a:p>
          <a:p>
            <a:r>
              <a:rPr lang="en-US" altLang="zh-CN" dirty="0" smtClean="0"/>
              <a:t>The similar sequence repeats for the birth year (in a different lesson)</a:t>
            </a:r>
          </a:p>
          <a:p>
            <a:r>
              <a:rPr lang="en-US" altLang="zh-CN" dirty="0" smtClean="0"/>
              <a:t>After students are comfortable with the </a:t>
            </a:r>
            <a:r>
              <a:rPr lang="en-US" altLang="zh-CN" dirty="0" err="1" smtClean="0"/>
              <a:t>Shi..De</a:t>
            </a:r>
            <a:r>
              <a:rPr lang="en-US" altLang="zh-CN" dirty="0" smtClean="0"/>
              <a:t> form, the next feature (past event) will be emphasized on in the following lessons.</a:t>
            </a:r>
          </a:p>
          <a:p>
            <a:pPr lvl="1"/>
            <a:r>
              <a:rPr lang="en-US" altLang="zh-CN" dirty="0" smtClean="0"/>
              <a:t>Routine practice of </a:t>
            </a:r>
            <a:r>
              <a:rPr lang="zh-CN" altLang="en-US" dirty="0" smtClean="0"/>
              <a:t>你是几点睡觉的？几点起床的？</a:t>
            </a:r>
            <a:r>
              <a:rPr lang="en-US" altLang="zh-CN" dirty="0" smtClean="0"/>
              <a:t>After emphasizing </a:t>
            </a:r>
            <a:r>
              <a:rPr lang="zh-CN" altLang="en-US" dirty="0" smtClean="0"/>
              <a:t>我们睡觉／起床</a:t>
            </a:r>
            <a:r>
              <a:rPr lang="zh-CN" altLang="en-US" dirty="0" smtClean="0">
                <a:solidFill>
                  <a:srgbClr val="FF0000"/>
                </a:solidFill>
              </a:rPr>
              <a:t>了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Group activity:  </a:t>
            </a:r>
            <a:r>
              <a:rPr lang="zh-CN" altLang="en-US" dirty="0" smtClean="0">
                <a:solidFill>
                  <a:srgbClr val="FF0000"/>
                </a:solidFill>
              </a:rPr>
              <a:t>谁起得最早／晚，睡得最晚／早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 introducing a event with </a:t>
            </a:r>
            <a:r>
              <a:rPr lang="en-US" altLang="zh-CN" dirty="0"/>
              <a:t>L</a:t>
            </a:r>
            <a:r>
              <a:rPr lang="en-US" altLang="zh-CN" dirty="0" smtClean="0"/>
              <a:t>E, but give details with </a:t>
            </a:r>
            <a:r>
              <a:rPr lang="en-US" altLang="zh-CN" dirty="0" err="1" smtClean="0"/>
              <a:t>Shi..De</a:t>
            </a:r>
            <a:r>
              <a:rPr lang="en-US" altLang="zh-CN" dirty="0" smtClean="0"/>
              <a:t> (</a:t>
            </a:r>
            <a:r>
              <a:rPr lang="zh-CN" altLang="en-US" dirty="0" smtClean="0"/>
              <a:t>老师昨天吃中国菜</a:t>
            </a:r>
            <a:r>
              <a:rPr lang="zh-CN" altLang="en-US" dirty="0" smtClean="0">
                <a:solidFill>
                  <a:srgbClr val="FF0000"/>
                </a:solidFill>
              </a:rPr>
              <a:t>了</a:t>
            </a:r>
            <a:r>
              <a:rPr lang="zh-CN" altLang="en-US" dirty="0" smtClean="0"/>
              <a:t>；</a:t>
            </a:r>
            <a:r>
              <a:rPr lang="en-US" altLang="zh-CN" dirty="0" smtClean="0"/>
              <a:t> </a:t>
            </a:r>
            <a:r>
              <a:rPr lang="zh-CN" altLang="en-US" dirty="0" smtClean="0"/>
              <a:t>老师是在家吃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41148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</a:t>
            </a:r>
            <a:r>
              <a:rPr lang="is-IS" dirty="0"/>
              <a:t>…D</a:t>
            </a:r>
            <a:r>
              <a:rPr lang="en-US" altLang="zh-CN" dirty="0"/>
              <a:t>E</a:t>
            </a:r>
            <a:r>
              <a:rPr lang="is-IS" dirty="0"/>
              <a:t> and LE </a:t>
            </a:r>
            <a:r>
              <a:rPr lang="is-IS" dirty="0" smtClean="0"/>
              <a:t>output </a:t>
            </a:r>
            <a:r>
              <a:rPr lang="is-IS" dirty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老师昨天去看电影了，是下午去的。。</a:t>
            </a:r>
            <a:endParaRPr lang="en-US" altLang="zh-CN" dirty="0" smtClean="0"/>
          </a:p>
          <a:p>
            <a:r>
              <a:rPr lang="en-US" dirty="0" smtClean="0"/>
              <a:t>Picture activity: </a:t>
            </a:r>
            <a:r>
              <a:rPr lang="zh-CN" altLang="en-US" dirty="0" smtClean="0"/>
              <a:t>和谁一起</a:t>
            </a:r>
            <a:r>
              <a:rPr lang="en-US" altLang="zh-CN" dirty="0" smtClean="0"/>
              <a:t>XX</a:t>
            </a:r>
            <a:r>
              <a:rPr lang="zh-CN" altLang="en-US" dirty="0" smtClean="0"/>
              <a:t>的？怎么</a:t>
            </a:r>
            <a:r>
              <a:rPr lang="en-US" altLang="zh-CN" dirty="0" smtClean="0"/>
              <a:t>XX</a:t>
            </a:r>
            <a:r>
              <a:rPr lang="zh-CN" altLang="en-US" dirty="0" smtClean="0"/>
              <a:t>的？</a:t>
            </a:r>
            <a:endParaRPr lang="en-US" altLang="zh-CN" dirty="0" smtClean="0"/>
          </a:p>
          <a:p>
            <a:r>
              <a:rPr lang="en-US" altLang="zh-CN" dirty="0" smtClean="0"/>
              <a:t>Over the time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 few weeks to a few months), students are eased into a “Ask about yesterday/weekend” routine: whose day was most fun?</a:t>
            </a:r>
          </a:p>
          <a:p>
            <a:pPr lvl="1"/>
            <a:r>
              <a:rPr lang="zh-CN" altLang="en-US" dirty="0" smtClean="0"/>
              <a:t>你昨天晚上做什么了？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我昨天看书了。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你（是）在</a:t>
            </a:r>
            <a:r>
              <a:rPr lang="zh-TW" altLang="en-US" dirty="0" smtClean="0"/>
              <a:t>　哪看</a:t>
            </a:r>
            <a:r>
              <a:rPr lang="zh-CN" altLang="en-US" dirty="0" smtClean="0"/>
              <a:t>书的？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我是在家看书的。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r>
              <a:rPr lang="en-US" sz="3200" dirty="0"/>
              <a:t> </a:t>
            </a:r>
            <a:r>
              <a:rPr lang="en-US" sz="3200" dirty="0" smtClean="0"/>
              <a:t>and review: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3-2-1</a:t>
            </a:r>
          </a:p>
          <a:p>
            <a:pPr lvl="1"/>
            <a:r>
              <a:rPr lang="en-US" dirty="0"/>
              <a:t>Describe the role of grammar in SL/FL learning in various contexts</a:t>
            </a:r>
          </a:p>
          <a:p>
            <a:pPr lvl="1"/>
            <a:r>
              <a:rPr lang="en-US" dirty="0"/>
              <a:t>make informed decisions about </a:t>
            </a:r>
            <a:r>
              <a:rPr lang="en-US" dirty="0">
                <a:solidFill>
                  <a:srgbClr val="0070C0"/>
                </a:solidFill>
              </a:rPr>
              <a:t>implicit Vs explicit instruction </a:t>
            </a:r>
            <a:r>
              <a:rPr lang="en-US" dirty="0"/>
              <a:t>choices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Backward design </a:t>
            </a:r>
            <a:r>
              <a:rPr lang="en-US" dirty="0"/>
              <a:t>and be clear about what </a:t>
            </a:r>
            <a:r>
              <a:rPr lang="en-US" dirty="0">
                <a:solidFill>
                  <a:srgbClr val="0070C0"/>
                </a:solidFill>
              </a:rPr>
              <a:t>form</a:t>
            </a:r>
            <a:r>
              <a:rPr lang="en-US" dirty="0"/>
              <a:t>(s) to teach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From input to output</a:t>
            </a:r>
            <a:r>
              <a:rPr lang="en-US" dirty="0"/>
              <a:t>: provide structured input that highlight the target form; set up </a:t>
            </a:r>
            <a:r>
              <a:rPr lang="en-US" dirty="0">
                <a:solidFill>
                  <a:srgbClr val="0070C0"/>
                </a:solidFill>
              </a:rPr>
              <a:t>student-centered learning environment </a:t>
            </a:r>
            <a:r>
              <a:rPr lang="en-US" dirty="0"/>
              <a:t>to maximize interaction and </a:t>
            </a:r>
            <a:r>
              <a:rPr lang="en-US" dirty="0">
                <a:solidFill>
                  <a:srgbClr val="0070C0"/>
                </a:solidFill>
              </a:rPr>
              <a:t>output</a:t>
            </a:r>
          </a:p>
          <a:p>
            <a:pPr lvl="1"/>
            <a:r>
              <a:rPr lang="en-US" dirty="0"/>
              <a:t>Understand the nature of </a:t>
            </a:r>
            <a:r>
              <a:rPr lang="en-US" dirty="0">
                <a:solidFill>
                  <a:srgbClr val="0070C0"/>
                </a:solidFill>
              </a:rPr>
              <a:t>feedback-giving</a:t>
            </a:r>
            <a:r>
              <a:rPr lang="en-US" dirty="0"/>
              <a:t> in FL and apply correct techniques for error corrections</a:t>
            </a:r>
          </a:p>
          <a:p>
            <a:pPr lvl="1"/>
            <a:r>
              <a:rPr lang="en-US" dirty="0"/>
              <a:t>Understand the role of </a:t>
            </a:r>
            <a:r>
              <a:rPr lang="en-US" dirty="0">
                <a:solidFill>
                  <a:srgbClr val="0070C0"/>
                </a:solidFill>
              </a:rPr>
              <a:t>pedagogical linguistics </a:t>
            </a:r>
            <a:r>
              <a:rPr lang="en-US" dirty="0"/>
              <a:t>knowledge for the instructors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main differences between English and Chinese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syntactic categories display head directionality differences</a:t>
            </a:r>
          </a:p>
          <a:p>
            <a:pPr lvl="1"/>
            <a:r>
              <a:rPr lang="en-US" dirty="0" smtClean="0"/>
              <a:t>Relative clause (Complex NP phrase) </a:t>
            </a:r>
            <a:r>
              <a:rPr lang="zh-CN" altLang="en-US" dirty="0" smtClean="0"/>
              <a:t>今天的功课，今天你们要做的功课</a:t>
            </a:r>
            <a:endParaRPr lang="en-US" dirty="0" smtClean="0"/>
          </a:p>
          <a:p>
            <a:pPr lvl="1"/>
            <a:r>
              <a:rPr lang="en-US" dirty="0" smtClean="0"/>
              <a:t>PP +VP difference: </a:t>
            </a:r>
            <a:r>
              <a:rPr lang="zh-CN" altLang="en-US" dirty="0" smtClean="0"/>
              <a:t>给同学</a:t>
            </a:r>
            <a:r>
              <a:rPr lang="zh-TW" altLang="en-US" dirty="0" smtClean="0"/>
              <a:t>打電話</a:t>
            </a:r>
            <a:r>
              <a:rPr lang="zh-CN" altLang="en-US" dirty="0" smtClean="0"/>
              <a:t>，给大家介绍一下，对身体好，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往右拐。。。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2F2B20"/>
                </a:solidFill>
              </a:rPr>
              <a:t>AVDP/VP selectively different</a:t>
            </a:r>
          </a:p>
          <a:p>
            <a:r>
              <a:rPr lang="en-US" dirty="0" smtClean="0"/>
              <a:t>Becoming </a:t>
            </a:r>
            <a:r>
              <a:rPr lang="en-US" altLang="zh-TW" dirty="0" smtClean="0"/>
              <a:t>the </a:t>
            </a:r>
            <a:r>
              <a:rPr lang="en-US" dirty="0" smtClean="0"/>
              <a:t>“consciously </a:t>
            </a:r>
            <a:r>
              <a:rPr lang="en-US" dirty="0"/>
              <a:t>competent” language </a:t>
            </a:r>
            <a:r>
              <a:rPr lang="en-US" dirty="0" smtClean="0"/>
              <a:t>educators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</a:rPr>
              <a:t>Understanding how the language works and the acquisition sequences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</a:rPr>
              <a:t>Use the target language efficiently to maximize the exposure of difficult grammar features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</a:rPr>
              <a:t>Encourage output and peer editing </a:t>
            </a:r>
            <a:r>
              <a:rPr lang="en-US" altLang="zh-TW" dirty="0" smtClean="0">
                <a:solidFill>
                  <a:srgbClr val="2F2B20"/>
                </a:solidFill>
              </a:rPr>
              <a:t>with student-centered activities</a:t>
            </a:r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Brandl</a:t>
            </a:r>
            <a:r>
              <a:rPr lang="en-US" dirty="0"/>
              <a:t>, Klaus. "Task-Based Instruction and Teacher Training." </a:t>
            </a:r>
            <a:r>
              <a:rPr lang="en-US" i="1" dirty="0"/>
              <a:t>Second and Foreign Language Education</a:t>
            </a:r>
            <a:r>
              <a:rPr lang="en-US" dirty="0"/>
              <a:t> (2016): 1-14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Gass</a:t>
            </a:r>
            <a:r>
              <a:rPr lang="en-US" dirty="0" smtClean="0"/>
              <a:t>, Susan. </a:t>
            </a:r>
            <a:r>
              <a:rPr lang="en-US" i="1" dirty="0"/>
              <a:t>Second language acquisition: An introductory Course, 4th edition. </a:t>
            </a:r>
            <a:r>
              <a:rPr lang="en-US" dirty="0"/>
              <a:t>New York: Taylor &amp; </a:t>
            </a:r>
            <a:r>
              <a:rPr lang="en-US" dirty="0" smtClean="0"/>
              <a:t>Francis</a:t>
            </a:r>
          </a:p>
          <a:p>
            <a:r>
              <a:rPr lang="en-US" dirty="0"/>
              <a:t>Huang CT, Li </a:t>
            </a:r>
            <a:r>
              <a:rPr lang="en-US" dirty="0" err="1" smtClean="0"/>
              <a:t>Yha</a:t>
            </a:r>
            <a:r>
              <a:rPr lang="en-US" dirty="0" smtClean="0"/>
              <a:t>, </a:t>
            </a:r>
            <a:r>
              <a:rPr lang="en-US" dirty="0"/>
              <a:t>and Li Y (2009) The syntax of Chinese. Cambridge: Cambridge </a:t>
            </a:r>
            <a:r>
              <a:rPr lang="en-US" dirty="0" smtClean="0"/>
              <a:t>University Press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Mai, Z., &amp; Yuan, B. (2016). Uneven reassembly of tense, telicity and discourse features in l2 acquisition of the C</a:t>
            </a:r>
            <a:r>
              <a:rPr lang="en-US" dirty="0" smtClean="0"/>
              <a:t>hinese </a:t>
            </a:r>
            <a:r>
              <a:rPr lang="en-US" dirty="0"/>
              <a:t>"</a:t>
            </a:r>
            <a:r>
              <a:rPr lang="en-US" dirty="0" err="1"/>
              <a:t>shì</a:t>
            </a:r>
            <a:r>
              <a:rPr lang="en-US" dirty="0"/>
              <a:t>…de" cleft construction by adult E</a:t>
            </a:r>
            <a:r>
              <a:rPr lang="en-US" dirty="0" smtClean="0"/>
              <a:t>nglish </a:t>
            </a:r>
            <a:r>
              <a:rPr lang="en-US" dirty="0"/>
              <a:t>speakers. </a:t>
            </a:r>
            <a:r>
              <a:rPr lang="en-US" i="1" dirty="0"/>
              <a:t>Second Language Research,</a:t>
            </a:r>
            <a:r>
              <a:rPr lang="en-US" dirty="0"/>
              <a:t> </a:t>
            </a:r>
            <a:r>
              <a:rPr lang="en-US" i="1" dirty="0"/>
              <a:t>32</a:t>
            </a:r>
            <a:r>
              <a:rPr lang="en-US" dirty="0"/>
              <a:t>(2)</a:t>
            </a:r>
            <a:r>
              <a:rPr lang="en-US" dirty="0" smtClean="0"/>
              <a:t>.</a:t>
            </a:r>
          </a:p>
          <a:p>
            <a:r>
              <a:rPr lang="en-US" dirty="0"/>
              <a:t>Paul W and Whitman J (2008) Shi … de focus clefts in Mandarin Chinese. The Linguistic </a:t>
            </a:r>
            <a:r>
              <a:rPr lang="en-US" dirty="0" smtClean="0"/>
              <a:t>Review </a:t>
            </a:r>
            <a:r>
              <a:rPr lang="fi-FI" dirty="0" smtClean="0"/>
              <a:t>25</a:t>
            </a:r>
            <a:r>
              <a:rPr lang="fi-FI" dirty="0"/>
              <a:t>: 413–51.</a:t>
            </a:r>
            <a:endParaRPr lang="en-US" dirty="0" smtClean="0"/>
          </a:p>
          <a:p>
            <a:r>
              <a:rPr lang="en-US" dirty="0" err="1"/>
              <a:t>Shyu</a:t>
            </a:r>
            <a:r>
              <a:rPr lang="en-US" dirty="0"/>
              <a:t> SI (2013) It-clefts in an English text and </a:t>
            </a:r>
            <a:r>
              <a:rPr lang="en-US" dirty="0" err="1"/>
              <a:t>shi</a:t>
            </a:r>
            <a:r>
              <a:rPr lang="en-US" dirty="0"/>
              <a:t> … (de) in its Mandarin translation. In: </a:t>
            </a:r>
            <a:r>
              <a:rPr lang="en-US" dirty="0" smtClean="0"/>
              <a:t>Tseng M</a:t>
            </a:r>
            <a:r>
              <a:rPr lang="en-US" dirty="0"/>
              <a:t>-Y (ed.) Analyzing language and discourse as intercultural and </a:t>
            </a:r>
            <a:r>
              <a:rPr lang="en-US" dirty="0" smtClean="0"/>
              <a:t>intra-cultural mediation. </a:t>
            </a:r>
            <a:r>
              <a:rPr lang="en-US" dirty="0" err="1" smtClean="0"/>
              <a:t>Kauhsiung</a:t>
            </a:r>
            <a:r>
              <a:rPr lang="en-US" dirty="0"/>
              <a:t>: The Center for the Humanities, National Sun </a:t>
            </a:r>
            <a:r>
              <a:rPr lang="en-US" dirty="0" err="1"/>
              <a:t>Yat-sen</a:t>
            </a:r>
            <a:r>
              <a:rPr lang="en-US" dirty="0"/>
              <a:t> University, 109–30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52" y="287095"/>
            <a:ext cx="7620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Basics of Second Language </a:t>
            </a:r>
            <a:r>
              <a:rPr lang="en-US" sz="3200" dirty="0" smtClean="0"/>
              <a:t>Acquisition, Form Accuracy and grammar </a:t>
            </a:r>
            <a:r>
              <a:rPr lang="en-US" sz="3200" dirty="0" smtClean="0"/>
              <a:t>instruction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399" y="1660358"/>
            <a:ext cx="7434263" cy="3392905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Question: discuss </a:t>
            </a:r>
            <a:r>
              <a:rPr lang="en-US" dirty="0">
                <a:solidFill>
                  <a:srgbClr val="FF0000"/>
                </a:solidFill>
              </a:rPr>
              <a:t>with your </a:t>
            </a:r>
            <a:r>
              <a:rPr lang="en-US" dirty="0" smtClean="0">
                <a:solidFill>
                  <a:srgbClr val="FF0000"/>
                </a:solidFill>
              </a:rPr>
              <a:t>partner: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What is </a:t>
            </a:r>
            <a:r>
              <a:rPr lang="en-US" dirty="0" smtClean="0"/>
              <a:t>form accuracy in foreign language teaching? </a:t>
            </a:r>
          </a:p>
          <a:p>
            <a:pPr lvl="2"/>
            <a:r>
              <a:rPr lang="en-US" dirty="0" smtClean="0"/>
              <a:t>What is grammar</a:t>
            </a:r>
            <a:r>
              <a:rPr lang="en-US" dirty="0" smtClean="0"/>
              <a:t>? Write down some of the words that come to your mind. </a:t>
            </a:r>
            <a:endParaRPr lang="en-US" dirty="0" smtClean="0"/>
          </a:p>
          <a:p>
            <a:pPr lvl="2"/>
            <a:r>
              <a:rPr lang="en-US" dirty="0" smtClean="0"/>
              <a:t>Is </a:t>
            </a:r>
            <a:r>
              <a:rPr lang="en-US" dirty="0" smtClean="0"/>
              <a:t>vocabulary grammar? how </a:t>
            </a:r>
            <a:r>
              <a:rPr lang="en-US" dirty="0"/>
              <a:t>do people learn grammar </a:t>
            </a:r>
            <a:r>
              <a:rPr lang="en-US" dirty="0" smtClean="0"/>
              <a:t>in </a:t>
            </a:r>
            <a:r>
              <a:rPr lang="en-US" dirty="0"/>
              <a:t>their first </a:t>
            </a:r>
            <a:r>
              <a:rPr lang="en-US" dirty="0" smtClean="0"/>
              <a:t>language(s)?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is your experience with learning grammar </a:t>
            </a:r>
            <a:r>
              <a:rPr lang="en-US" dirty="0" smtClean="0"/>
              <a:t>when </a:t>
            </a:r>
            <a:r>
              <a:rPr lang="en-US" dirty="0"/>
              <a:t>you </a:t>
            </a:r>
            <a:r>
              <a:rPr lang="en-US" dirty="0" smtClean="0"/>
              <a:t>studied your </a:t>
            </a:r>
            <a:r>
              <a:rPr lang="en-US" dirty="0"/>
              <a:t>second/foreign </a:t>
            </a:r>
            <a:r>
              <a:rPr lang="en-US" dirty="0" smtClean="0"/>
              <a:t>language(s)? Would you teach in that way?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Question: discuss </a:t>
            </a:r>
            <a:r>
              <a:rPr lang="en-US" dirty="0">
                <a:solidFill>
                  <a:srgbClr val="FF0000"/>
                </a:solidFill>
              </a:rPr>
              <a:t>with your </a:t>
            </a:r>
            <a:r>
              <a:rPr lang="en-US" dirty="0" smtClean="0">
                <a:solidFill>
                  <a:srgbClr val="FF0000"/>
                </a:solidFill>
              </a:rPr>
              <a:t>partner: </a:t>
            </a:r>
          </a:p>
          <a:p>
            <a:pPr lvl="2"/>
            <a:r>
              <a:rPr lang="en-US" dirty="0" smtClean="0"/>
              <a:t>Should </a:t>
            </a:r>
            <a:r>
              <a:rPr lang="en-US" dirty="0"/>
              <a:t>we teach grammar in foreign language classrooms</a:t>
            </a:r>
            <a:r>
              <a:rPr lang="en-US" dirty="0" smtClean="0"/>
              <a:t>? If so, what do you think are the most important elements for successful grammar learning?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46" y="5053263"/>
            <a:ext cx="3614419" cy="13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99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Objectives and organizations of this talk: </a:t>
            </a:r>
            <a:r>
              <a:rPr lang="en-US" sz="3600" dirty="0" smtClean="0">
                <a:solidFill>
                  <a:srgbClr val="0070C0"/>
                </a:solidFill>
              </a:rPr>
              <a:t>we hope to be able to 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383"/>
            <a:ext cx="7620000" cy="4208930"/>
          </a:xfrm>
        </p:spPr>
        <p:txBody>
          <a:bodyPr/>
          <a:lstStyle/>
          <a:p>
            <a:pPr lvl="1"/>
            <a:r>
              <a:rPr lang="en-US" dirty="0" smtClean="0"/>
              <a:t>Describe the role of </a:t>
            </a:r>
            <a:r>
              <a:rPr lang="en-US" dirty="0" smtClean="0"/>
              <a:t>grammar in </a:t>
            </a:r>
            <a:r>
              <a:rPr lang="en-US" dirty="0" smtClean="0"/>
              <a:t>SL/FL learning in various </a:t>
            </a:r>
            <a:r>
              <a:rPr lang="en-US" dirty="0" smtClean="0"/>
              <a:t>contexts</a:t>
            </a:r>
            <a:endParaRPr lang="en-US" dirty="0" smtClean="0"/>
          </a:p>
          <a:p>
            <a:pPr lvl="1"/>
            <a:r>
              <a:rPr lang="en-US" dirty="0"/>
              <a:t>make informed decisions about </a:t>
            </a:r>
            <a:r>
              <a:rPr lang="en-US" dirty="0">
                <a:solidFill>
                  <a:srgbClr val="0070C0"/>
                </a:solidFill>
              </a:rPr>
              <a:t>implicit Vs explicit instruction </a:t>
            </a:r>
            <a:r>
              <a:rPr lang="en-US" dirty="0" smtClean="0"/>
              <a:t>choices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Backward design </a:t>
            </a:r>
            <a:r>
              <a:rPr lang="en-US" dirty="0" smtClean="0"/>
              <a:t>and be clear about what </a:t>
            </a:r>
            <a:r>
              <a:rPr lang="en-US" dirty="0" smtClean="0">
                <a:solidFill>
                  <a:srgbClr val="0070C0"/>
                </a:solidFill>
              </a:rPr>
              <a:t>form</a:t>
            </a:r>
            <a:r>
              <a:rPr lang="en-US" dirty="0" smtClean="0"/>
              <a:t>(s) to teach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From input to output</a:t>
            </a:r>
            <a:r>
              <a:rPr lang="en-US" dirty="0" smtClean="0"/>
              <a:t>: provide structured input that highlight the target form; set up </a:t>
            </a:r>
            <a:r>
              <a:rPr lang="en-US" dirty="0" smtClean="0">
                <a:solidFill>
                  <a:srgbClr val="0070C0"/>
                </a:solidFill>
              </a:rPr>
              <a:t>student-centered learning environment </a:t>
            </a:r>
            <a:r>
              <a:rPr lang="en-US" dirty="0" smtClean="0"/>
              <a:t>to maximize </a:t>
            </a:r>
            <a:r>
              <a:rPr lang="en-US" dirty="0" smtClean="0">
                <a:solidFill>
                  <a:srgbClr val="0070C0"/>
                </a:solidFill>
              </a:rPr>
              <a:t>interaction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output</a:t>
            </a:r>
          </a:p>
          <a:p>
            <a:pPr lvl="1"/>
            <a:r>
              <a:rPr lang="en-US" dirty="0" smtClean="0"/>
              <a:t>Understand the nature of </a:t>
            </a:r>
            <a:r>
              <a:rPr lang="en-US" dirty="0" smtClean="0">
                <a:solidFill>
                  <a:srgbClr val="0070C0"/>
                </a:solidFill>
              </a:rPr>
              <a:t>feedback-giving</a:t>
            </a:r>
            <a:r>
              <a:rPr lang="en-US" dirty="0" smtClean="0"/>
              <a:t> in FL and apply correct techniques for error corrections</a:t>
            </a:r>
          </a:p>
          <a:p>
            <a:pPr lvl="1"/>
            <a:r>
              <a:rPr lang="en-US" dirty="0" smtClean="0"/>
              <a:t>Understand the role of </a:t>
            </a:r>
            <a:r>
              <a:rPr lang="en-US" dirty="0" smtClean="0">
                <a:solidFill>
                  <a:srgbClr val="0070C0"/>
                </a:solidFill>
              </a:rPr>
              <a:t>pedagogical linguistics </a:t>
            </a:r>
            <a:r>
              <a:rPr lang="en-US" dirty="0" smtClean="0"/>
              <a:t>knowledge in foreign language teacher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Basics of Second Language Acquisition and grammar instruction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911"/>
            <a:ext cx="7620000" cy="4524625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role of grammar:</a:t>
            </a:r>
          </a:p>
          <a:p>
            <a:pPr lvl="1"/>
            <a:r>
              <a:rPr lang="en-US" dirty="0"/>
              <a:t>The lesson, the unit and the curriculum should be organized by content/function instead of by grammar points, however, </a:t>
            </a:r>
            <a:r>
              <a:rPr lang="en-US" dirty="0" smtClean="0"/>
              <a:t>grammar </a:t>
            </a:r>
            <a:r>
              <a:rPr lang="en-US" dirty="0"/>
              <a:t>is an integral part of what the learner </a:t>
            </a:r>
            <a:r>
              <a:rPr lang="en-US" dirty="0" smtClean="0"/>
              <a:t>CAN DO </a:t>
            </a:r>
            <a:r>
              <a:rPr lang="en-US" dirty="0" smtClean="0"/>
              <a:t>with </a:t>
            </a:r>
            <a:r>
              <a:rPr lang="en-US" dirty="0"/>
              <a:t>the language. </a:t>
            </a:r>
          </a:p>
          <a:p>
            <a:pPr lvl="1"/>
            <a:r>
              <a:rPr lang="en-US" dirty="0"/>
              <a:t>accuracy is directly related to effective grammar instruction 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are the factors to consider when teaching grammar?</a:t>
            </a:r>
          </a:p>
          <a:p>
            <a:pPr lvl="2"/>
            <a:r>
              <a:rPr lang="en-US" dirty="0"/>
              <a:t>Rule transparency</a:t>
            </a:r>
          </a:p>
          <a:p>
            <a:pPr lvl="2"/>
            <a:r>
              <a:rPr lang="en-US" dirty="0"/>
              <a:t>Different learning contexts, learner conditions </a:t>
            </a:r>
            <a:r>
              <a:rPr lang="en-US" dirty="0" smtClean="0"/>
              <a:t>(age</a:t>
            </a:r>
            <a:r>
              <a:rPr lang="en-US" dirty="0"/>
              <a:t>) and different curriculums </a:t>
            </a:r>
          </a:p>
          <a:p>
            <a:pPr lvl="2"/>
            <a:r>
              <a:rPr lang="en-US" dirty="0"/>
              <a:t>Explicit Vs implicit, inductive Vs deductive instructions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Teaching Grammar in foreign language classrooms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2093976"/>
            <a:ext cx="7372574" cy="4800600"/>
          </a:xfrm>
        </p:spPr>
        <p:txBody>
          <a:bodyPr/>
          <a:lstStyle/>
          <a:p>
            <a:pPr lvl="1"/>
            <a:r>
              <a:rPr lang="en-US" dirty="0"/>
              <a:t>Backward design: we determine the content outcomes and map out the unit objectives, all </a:t>
            </a:r>
            <a:r>
              <a:rPr lang="en-US" altLang="zh-CN" dirty="0"/>
              <a:t>aligned with</a:t>
            </a:r>
            <a:r>
              <a:rPr lang="en-US" dirty="0"/>
              <a:t> the 5Cs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i="1" dirty="0"/>
              <a:t>language</a:t>
            </a:r>
            <a:r>
              <a:rPr lang="en-US" dirty="0"/>
              <a:t> objectives of the unit, subunits and daily lessons? How should we measure these objectives?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STEM based thematic unit about: magnetic field, invention, compass, or bridge engineering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Students </a:t>
            </a:r>
            <a:r>
              <a:rPr lang="en-US" dirty="0">
                <a:solidFill>
                  <a:srgbClr val="FF0000"/>
                </a:solidFill>
              </a:rPr>
              <a:t>will be able to describe past events with simple time, location and manner </a:t>
            </a:r>
            <a:r>
              <a:rPr lang="en-US" dirty="0" smtClean="0">
                <a:solidFill>
                  <a:srgbClr val="FF0000"/>
                </a:solidFill>
              </a:rPr>
              <a:t>details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57" t="5996" b="14280"/>
          <a:stretch/>
        </p:blipFill>
        <p:spPr>
          <a:xfrm>
            <a:off x="4572000" y="4608094"/>
            <a:ext cx="3071395" cy="1852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2" y="4608094"/>
            <a:ext cx="2249844" cy="1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4000" dirty="0" smtClean="0"/>
              <a:t>Teaching Grammar in foreign language classrooms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Input</a:t>
            </a:r>
            <a:r>
              <a:rPr lang="en-US" dirty="0"/>
              <a:t> (or exposure, how the target language is used in authentic contexts) is the base of acquisition for grammar and everything else, first and second </a:t>
            </a:r>
            <a:r>
              <a:rPr lang="en-US" dirty="0" smtClean="0"/>
              <a:t>languages</a:t>
            </a:r>
          </a:p>
          <a:p>
            <a:r>
              <a:rPr lang="en-US" dirty="0"/>
              <a:t>The “right” input: highlight the target form in meaningful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The </a:t>
            </a:r>
            <a:r>
              <a:rPr lang="en-US" dirty="0"/>
              <a:t>amount of the input is critical: speak the target language!</a:t>
            </a:r>
          </a:p>
          <a:p>
            <a:r>
              <a:rPr lang="en-US" dirty="0" smtClean="0"/>
              <a:t>but </a:t>
            </a:r>
            <a:r>
              <a:rPr lang="en-US" dirty="0"/>
              <a:t>be aware of :</a:t>
            </a:r>
          </a:p>
          <a:p>
            <a:pPr lvl="1"/>
            <a:r>
              <a:rPr lang="en-US" dirty="0"/>
              <a:t>grammar acquisition sequences (what native speakers and foreign language learners acquire first? </a:t>
            </a:r>
            <a:r>
              <a:rPr lang="en-US" dirty="0" smtClean="0"/>
              <a:t>)--this requires pedagogical linguistics knowledge</a:t>
            </a:r>
          </a:p>
          <a:p>
            <a:pPr lvl="1"/>
            <a:r>
              <a:rPr lang="en-US" dirty="0"/>
              <a:t>Take BA and </a:t>
            </a:r>
            <a:r>
              <a:rPr lang="en-US" dirty="0" err="1"/>
              <a:t>Bei</a:t>
            </a:r>
            <a:r>
              <a:rPr lang="en-US" dirty="0"/>
              <a:t> for example: BA is acquired earlier than </a:t>
            </a:r>
            <a:r>
              <a:rPr lang="en-US" dirty="0" err="1"/>
              <a:t>Bei</a:t>
            </a:r>
            <a:r>
              <a:rPr lang="en-US" dirty="0"/>
              <a:t> among native speakers (Huang, Li &amp; Li, 2009)..why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you expect the students to do in the current unit (is this form the focus of your unit</a:t>
            </a:r>
            <a:r>
              <a:rPr lang="en-US" dirty="0" smtClean="0"/>
              <a:t>?)-this requires good understanding of unit/lesson objectives-backward design</a:t>
            </a:r>
            <a:endParaRPr lang="en-US" dirty="0"/>
          </a:p>
          <a:p>
            <a:pPr lvl="1"/>
            <a:r>
              <a:rPr lang="en-US" dirty="0"/>
              <a:t>From oral language to literacy, from input (listening, reading) to output (speaking, writing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66" y="334891"/>
            <a:ext cx="830897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Teaching Grammar in </a:t>
            </a:r>
            <a:r>
              <a:rPr lang="en-US" sz="4000" dirty="0"/>
              <a:t>f</a:t>
            </a:r>
            <a:r>
              <a:rPr lang="en-US" sz="4000" dirty="0" smtClean="0"/>
              <a:t>oreign language classrooms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66" y="1742739"/>
            <a:ext cx="7422777" cy="436760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Output</a:t>
            </a:r>
            <a:r>
              <a:rPr lang="en-US" dirty="0"/>
              <a:t> is also an essential part, especially critical when the ACCURACY of the form is concerned in second language (</a:t>
            </a:r>
            <a:r>
              <a:rPr lang="en-US" dirty="0" err="1"/>
              <a:t>Gass</a:t>
            </a:r>
            <a:r>
              <a:rPr lang="en-US" dirty="0"/>
              <a:t>, 2010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Learner-centered activities to maximize output-partner/group activities</a:t>
            </a:r>
            <a:endParaRPr lang="en-US" dirty="0"/>
          </a:p>
          <a:p>
            <a:pPr lvl="1"/>
            <a:r>
              <a:rPr lang="en-US" dirty="0" smtClean="0"/>
              <a:t>Meaningful and communicative drills: repetition is not all bad!</a:t>
            </a:r>
          </a:p>
          <a:p>
            <a:pPr lvl="2"/>
            <a:r>
              <a:rPr lang="en-US" dirty="0" smtClean="0"/>
              <a:t>Meaningful drills-maybe one correct answer, but the learner would need to attend to meaning most of the time; communicative drills-learner’s answer is unknown, and partners always have to attend to meaning.</a:t>
            </a:r>
          </a:p>
          <a:p>
            <a:r>
              <a:rPr lang="en-US" dirty="0" smtClean="0"/>
              <a:t>Abstract </a:t>
            </a:r>
            <a:r>
              <a:rPr lang="en-US" dirty="0"/>
              <a:t>(not meaning related) grammatical features are especially difficult to acquire</a:t>
            </a:r>
          </a:p>
          <a:p>
            <a:pPr lvl="1"/>
            <a:r>
              <a:rPr lang="en-US" dirty="0"/>
              <a:t>Explicit instruction is sometimes necessary </a:t>
            </a:r>
            <a:r>
              <a:rPr lang="en-US" dirty="0" smtClean="0"/>
              <a:t>(</a:t>
            </a:r>
            <a:r>
              <a:rPr lang="en-US" dirty="0" err="1" smtClean="0"/>
              <a:t>Brandl</a:t>
            </a:r>
            <a:r>
              <a:rPr lang="en-US" dirty="0" smtClean="0"/>
              <a:t>, 2013)</a:t>
            </a:r>
            <a:endParaRPr lang="en-US" dirty="0"/>
          </a:p>
          <a:p>
            <a:pPr lvl="1"/>
            <a:r>
              <a:rPr lang="en-US" dirty="0"/>
              <a:t>Recycle and reinforce with daily </a:t>
            </a:r>
            <a:r>
              <a:rPr lang="en-US" dirty="0" smtClean="0"/>
              <a:t>activities</a:t>
            </a:r>
            <a:endParaRPr lang="en-US" dirty="0"/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Teaching Grammar in foreign language classrooms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intervention and noticing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Does correction work?</a:t>
            </a:r>
          </a:p>
          <a:p>
            <a:pPr lvl="2"/>
            <a:r>
              <a:rPr lang="en-US" dirty="0" smtClean="0"/>
              <a:t>Engage the learners in the correction process maximize the chance of noticing form errors and prompts change (</a:t>
            </a:r>
            <a:r>
              <a:rPr lang="en-US" dirty="0" err="1" smtClean="0"/>
              <a:t>Brandl</a:t>
            </a:r>
            <a:r>
              <a:rPr lang="en-US" dirty="0" smtClean="0"/>
              <a:t>, 2013)</a:t>
            </a:r>
          </a:p>
          <a:p>
            <a:pPr lvl="2"/>
            <a:r>
              <a:rPr lang="en-US" dirty="0" smtClean="0"/>
              <a:t>Make use of peer-editing</a:t>
            </a:r>
          </a:p>
          <a:p>
            <a:pPr lvl="2"/>
            <a:r>
              <a:rPr lang="en-US" dirty="0" smtClean="0"/>
              <a:t>Communicate the feedback strategies with your students</a:t>
            </a:r>
          </a:p>
          <a:p>
            <a:pPr lvl="1"/>
            <a:r>
              <a:rPr lang="en-US" dirty="0" smtClean="0"/>
              <a:t>When to and when not to correct?</a:t>
            </a:r>
          </a:p>
          <a:p>
            <a:pPr lvl="2"/>
            <a:r>
              <a:rPr lang="en-US" dirty="0" smtClean="0"/>
              <a:t>Consider communication modes, error types and purposes of tasks</a:t>
            </a:r>
            <a:endParaRPr lang="en-US" dirty="0"/>
          </a:p>
          <a:p>
            <a:r>
              <a:rPr lang="en-US" dirty="0"/>
              <a:t>our knowledge about pedagogical linguistics: </a:t>
            </a:r>
          </a:p>
          <a:p>
            <a:pPr lvl="1"/>
            <a:r>
              <a:rPr lang="en-US" dirty="0"/>
              <a:t>what problems a second language learner from certain language background might encounter? How can we give clear examples/input to help them understand how to apply certain rules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235695"/>
          </a:xfrm>
        </p:spPr>
        <p:txBody>
          <a:bodyPr/>
          <a:lstStyle/>
          <a:p>
            <a:r>
              <a:rPr lang="en-US" sz="3600" dirty="0" smtClean="0"/>
              <a:t> How to design structured input: </a:t>
            </a:r>
            <a:r>
              <a:rPr lang="en-US" sz="3600" dirty="0" err="1" smtClean="0"/>
              <a:t>shi</a:t>
            </a:r>
            <a:r>
              <a:rPr lang="is-IS" sz="3600" dirty="0" smtClean="0"/>
              <a:t>…de </a:t>
            </a:r>
            <a:r>
              <a:rPr lang="zh-CN" altLang="en-US" sz="3600" dirty="0" smtClean="0"/>
              <a:t>（是。。。的）</a:t>
            </a:r>
            <a:r>
              <a:rPr lang="is-IS" sz="3600" dirty="0" smtClean="0"/>
              <a:t>/Le </a:t>
            </a:r>
            <a:r>
              <a:rPr lang="zh-CN" altLang="en-US" sz="3600" dirty="0" smtClean="0"/>
              <a:t>（了）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828"/>
            <a:ext cx="7620000" cy="4361040"/>
          </a:xfrm>
        </p:spPr>
        <p:txBody>
          <a:bodyPr>
            <a:normAutofit/>
          </a:bodyPr>
          <a:lstStyle/>
          <a:p>
            <a:r>
              <a:rPr lang="en-US" dirty="0" smtClean="0"/>
              <a:t>A few terminologies, and some main (global) linguistics differences between Chinese and English</a:t>
            </a:r>
          </a:p>
          <a:p>
            <a:pPr lvl="1"/>
            <a:r>
              <a:rPr lang="en-US" dirty="0" smtClean="0"/>
              <a:t>Tense, aspect (</a:t>
            </a:r>
            <a:r>
              <a:rPr lang="en-US" dirty="0" err="1" smtClean="0"/>
              <a:t>eventivity</a:t>
            </a:r>
            <a:r>
              <a:rPr lang="en-US" dirty="0" smtClean="0"/>
              <a:t>) and two kinds of predicates in Chinese</a:t>
            </a:r>
          </a:p>
          <a:p>
            <a:pPr lvl="2"/>
            <a:r>
              <a:rPr lang="zh-CN" altLang="en-US" dirty="0" smtClean="0"/>
              <a:t>我是老师／我很忙</a:t>
            </a:r>
            <a:r>
              <a:rPr lang="en-US" altLang="zh-CN" dirty="0" smtClean="0"/>
              <a:t> some predicate/verbs are static but others are more dynamic or “eventful”: </a:t>
            </a:r>
            <a:r>
              <a:rPr lang="zh-CN" altLang="en-US" dirty="0" smtClean="0"/>
              <a:t>喜欢和打电话</a:t>
            </a:r>
            <a:endParaRPr lang="en-US" dirty="0" smtClean="0"/>
          </a:p>
          <a:p>
            <a:pPr lvl="1"/>
            <a:r>
              <a:rPr lang="en-US" dirty="0" smtClean="0"/>
              <a:t>The [Past] and “</a:t>
            </a:r>
            <a:r>
              <a:rPr lang="en-US" dirty="0" err="1" smtClean="0"/>
              <a:t>eventivity</a:t>
            </a:r>
            <a:r>
              <a:rPr lang="en-US" dirty="0" smtClean="0"/>
              <a:t>” features of DE resemble those of  LE (Paul and Whitman, 2008), however, DE event is typically a known event from context, while LE event denotes completion and change of situation (Mai, 2016)</a:t>
            </a:r>
          </a:p>
          <a:p>
            <a:pPr lvl="1"/>
            <a:r>
              <a:rPr lang="en-US" dirty="0" smtClean="0"/>
              <a:t>Formal instruction must incorporate these features</a:t>
            </a:r>
          </a:p>
          <a:p>
            <a:pPr lvl="1"/>
            <a:r>
              <a:rPr lang="en-US" dirty="0" smtClean="0"/>
              <a:t>There is a possible mapping between English it-cleft with </a:t>
            </a:r>
            <a:r>
              <a:rPr lang="en-US" dirty="0" err="1" smtClean="0"/>
              <a:t>Shi..De</a:t>
            </a:r>
            <a:r>
              <a:rPr lang="is-IS" dirty="0" smtClean="0"/>
              <a:t>…but they are very different (Shyu,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26344</TotalTime>
  <Words>1596</Words>
  <Application>Microsoft Macintosh PowerPoint</Application>
  <PresentationFormat>On-screen Show (4:3)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Rockwell</vt:lpstr>
      <vt:lpstr>Rockwell Condensed</vt:lpstr>
      <vt:lpstr>Rockwell Extra Bold</vt:lpstr>
      <vt:lpstr>Wingdings</vt:lpstr>
      <vt:lpstr>方正姚体</vt:lpstr>
      <vt:lpstr>標楷體</vt:lpstr>
      <vt:lpstr>Calibri</vt:lpstr>
      <vt:lpstr>Wood Type</vt:lpstr>
      <vt:lpstr>Fostering Accuracy in Teaching Chinese as a Foreign Language (CFL): Input design, Output maximization and Corrective feedback </vt:lpstr>
      <vt:lpstr>Basics of Second Language Acquisition, Form Accuracy and grammar instruction </vt:lpstr>
      <vt:lpstr>Objectives and organizations of this talk: we hope to be able to  </vt:lpstr>
      <vt:lpstr>Basics of Second Language Acquisition and grammar instruction </vt:lpstr>
      <vt:lpstr>Teaching Grammar in foreign language classrooms</vt:lpstr>
      <vt:lpstr>Teaching Grammar in foreign language classrooms  </vt:lpstr>
      <vt:lpstr>Teaching Grammar in foreign language classrooms </vt:lpstr>
      <vt:lpstr>Teaching Grammar in foreign language classrooms </vt:lpstr>
      <vt:lpstr> How to design structured input: shi…de （是。。。的）/Le （了）</vt:lpstr>
      <vt:lpstr>SHI…De and LE input examples</vt:lpstr>
      <vt:lpstr>SHI…DE and LE input examples</vt:lpstr>
      <vt:lpstr>SHI…DE and LE output examples</vt:lpstr>
      <vt:lpstr>SHI…DE and LE output examples</vt:lpstr>
      <vt:lpstr>Summary and review:</vt:lpstr>
      <vt:lpstr>Other main differences between English and Chinese</vt:lpstr>
      <vt:lpstr>Selected References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Grammatical Development Among CFL Learners and the Implications for Classroom Teaching</dc:title>
  <dc:creator>Renee Dong</dc:creator>
  <cp:lastModifiedBy>Microsoft Office User</cp:lastModifiedBy>
  <cp:revision>76</cp:revision>
  <dcterms:created xsi:type="dcterms:W3CDTF">2016-06-10T23:42:37Z</dcterms:created>
  <dcterms:modified xsi:type="dcterms:W3CDTF">2017-10-04T18:55:11Z</dcterms:modified>
</cp:coreProperties>
</file>