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256" r:id="rId2"/>
    <p:sldId id="316" r:id="rId3"/>
    <p:sldId id="345" r:id="rId4"/>
    <p:sldId id="346" r:id="rId5"/>
    <p:sldId id="347" r:id="rId6"/>
    <p:sldId id="348" r:id="rId7"/>
    <p:sldId id="349" r:id="rId8"/>
    <p:sldId id="350" r:id="rId9"/>
    <p:sldId id="351" r:id="rId10"/>
    <p:sldId id="352" r:id="rId11"/>
    <p:sldId id="353" r:id="rId12"/>
    <p:sldId id="384" r:id="rId13"/>
    <p:sldId id="355" r:id="rId14"/>
    <p:sldId id="354" r:id="rId15"/>
    <p:sldId id="382" r:id="rId16"/>
    <p:sldId id="357" r:id="rId17"/>
    <p:sldId id="358" r:id="rId18"/>
    <p:sldId id="359" r:id="rId19"/>
    <p:sldId id="360" r:id="rId20"/>
    <p:sldId id="361" r:id="rId21"/>
    <p:sldId id="363" r:id="rId22"/>
    <p:sldId id="364" r:id="rId23"/>
    <p:sldId id="365" r:id="rId24"/>
    <p:sldId id="366" r:id="rId25"/>
    <p:sldId id="367" r:id="rId26"/>
    <p:sldId id="385" r:id="rId27"/>
    <p:sldId id="386" r:id="rId28"/>
    <p:sldId id="387" r:id="rId29"/>
    <p:sldId id="388" r:id="rId30"/>
    <p:sldId id="389" r:id="rId31"/>
    <p:sldId id="390" r:id="rId32"/>
    <p:sldId id="391" r:id="rId33"/>
    <p:sldId id="392" r:id="rId34"/>
    <p:sldId id="393" r:id="rId35"/>
    <p:sldId id="394" r:id="rId36"/>
    <p:sldId id="395" r:id="rId37"/>
    <p:sldId id="396" r:id="rId38"/>
    <p:sldId id="380" r:id="rId39"/>
    <p:sldId id="397" r:id="rId40"/>
    <p:sldId id="398" r:id="rId41"/>
    <p:sldId id="399" r:id="rId42"/>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657" autoAdjust="0"/>
  </p:normalViewPr>
  <p:slideViewPr>
    <p:cSldViewPr snapToGrid="0" snapToObjects="1">
      <p:cViewPr varScale="1">
        <p:scale>
          <a:sx n="85" d="100"/>
          <a:sy n="85" d="100"/>
        </p:scale>
        <p:origin x="1758" y="10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1440" tIns="45720" rIns="91440" bIns="45720" rtlCol="0"/>
          <a:lstStyle>
            <a:lvl1pPr algn="r">
              <a:defRPr sz="1200"/>
            </a:lvl1pPr>
          </a:lstStyle>
          <a:p>
            <a:fld id="{140D3497-B044-3D45-A76E-E37B6A053D96}" type="datetimeFigureOut">
              <a:rPr lang="en-US" smtClean="0"/>
              <a:pPr/>
              <a:t>9/29/2017</a:t>
            </a:fld>
            <a:endParaRPr lang="en-US"/>
          </a:p>
        </p:txBody>
      </p:sp>
      <p:sp>
        <p:nvSpPr>
          <p:cNvPr id="4" name="Footer Placeholder 3"/>
          <p:cNvSpPr>
            <a:spLocks noGrp="1"/>
          </p:cNvSpPr>
          <p:nvPr>
            <p:ph type="ftr" sz="quarter" idx="2"/>
          </p:nvPr>
        </p:nvSpPr>
        <p:spPr>
          <a:xfrm>
            <a:off x="0" y="8772669"/>
            <a:ext cx="3011699" cy="46180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1804"/>
          </a:xfrm>
          <a:prstGeom prst="rect">
            <a:avLst/>
          </a:prstGeom>
        </p:spPr>
        <p:txBody>
          <a:bodyPr vert="horz" lIns="91440" tIns="45720" rIns="91440" bIns="45720" rtlCol="0" anchor="b"/>
          <a:lstStyle>
            <a:lvl1pPr algn="r">
              <a:defRPr sz="1200"/>
            </a:lvl1pPr>
          </a:lstStyle>
          <a:p>
            <a:fld id="{4E33ED5C-B6B3-744B-8D69-D5C97B7797E3}" type="slidenum">
              <a:rPr lang="en-US" smtClean="0"/>
              <a:pPr/>
              <a:t>‹#›</a:t>
            </a:fld>
            <a:endParaRPr lang="en-US"/>
          </a:p>
        </p:txBody>
      </p:sp>
    </p:spTree>
    <p:extLst>
      <p:ext uri="{BB962C8B-B14F-4D97-AF65-F5344CB8AC3E}">
        <p14:creationId xmlns:p14="http://schemas.microsoft.com/office/powerpoint/2010/main" val="38161681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1440" tIns="45720" rIns="91440" bIns="45720" rtlCol="0"/>
          <a:lstStyle>
            <a:lvl1pPr algn="r">
              <a:defRPr sz="1200"/>
            </a:lvl1pPr>
          </a:lstStyle>
          <a:p>
            <a:fld id="{E0DF088B-B89C-FF48-AC2D-69152CF60AE9}" type="datetimeFigureOut">
              <a:rPr lang="en-US" smtClean="0"/>
              <a:pPr/>
              <a:t>9/29/2017</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1440" tIns="45720" rIns="91440" bIns="45720" rtlCol="0" anchor="b"/>
          <a:lstStyle>
            <a:lvl1pPr algn="r">
              <a:defRPr sz="1200"/>
            </a:lvl1pPr>
          </a:lstStyle>
          <a:p>
            <a:fld id="{F0EEB79D-4C5B-084F-98C8-C24C85087C85}" type="slidenum">
              <a:rPr lang="en-US" smtClean="0"/>
              <a:pPr/>
              <a:t>‹#›</a:t>
            </a:fld>
            <a:endParaRPr lang="en-US"/>
          </a:p>
        </p:txBody>
      </p:sp>
    </p:spTree>
    <p:extLst>
      <p:ext uri="{BB962C8B-B14F-4D97-AF65-F5344CB8AC3E}">
        <p14:creationId xmlns:p14="http://schemas.microsoft.com/office/powerpoint/2010/main" val="170813497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EEB79D-4C5B-084F-98C8-C24C85087C85}" type="slidenum">
              <a:rPr lang="en-US" smtClean="0"/>
              <a:pPr/>
              <a:t>1</a:t>
            </a:fld>
            <a:endParaRPr lang="en-US"/>
          </a:p>
        </p:txBody>
      </p:sp>
    </p:spTree>
    <p:extLst>
      <p:ext uri="{BB962C8B-B14F-4D97-AF65-F5344CB8AC3E}">
        <p14:creationId xmlns:p14="http://schemas.microsoft.com/office/powerpoint/2010/main" val="1914839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Proficiency is the ability to use language in real world situations in a spontaneous interaction and non-rehearsed context and in a manner acceptable and appropriate to native speakers of the language. Proficiency demonstrates what a language user is able to do regardless of where, when or how the language was acquired. The demonstration is independent of how the language was learned; the context may or may not be familiar; the evaluation of proficiency is not limited to the content of a particular curriculum that has been taught and learned. </a:t>
            </a:r>
            <a:endParaRPr lang="en-US" i="1" dirty="0"/>
          </a:p>
        </p:txBody>
      </p:sp>
      <p:sp>
        <p:nvSpPr>
          <p:cNvPr id="4" name="Slide Number Placeholder 3"/>
          <p:cNvSpPr>
            <a:spLocks noGrp="1"/>
          </p:cNvSpPr>
          <p:nvPr>
            <p:ph type="sldNum" sz="quarter" idx="10"/>
          </p:nvPr>
        </p:nvSpPr>
        <p:spPr/>
        <p:txBody>
          <a:bodyPr/>
          <a:lstStyle/>
          <a:p>
            <a:fld id="{188A4FAF-9D64-EA49-8FB1-7BCD3C47A855}" type="slidenum">
              <a:rPr lang="en-US" smtClean="0"/>
              <a:t>10</a:t>
            </a:fld>
            <a:endParaRPr lang="en-US"/>
          </a:p>
        </p:txBody>
      </p:sp>
    </p:spTree>
    <p:extLst>
      <p:ext uri="{BB962C8B-B14F-4D97-AF65-F5344CB8AC3E}">
        <p14:creationId xmlns:p14="http://schemas.microsoft.com/office/powerpoint/2010/main" val="3380558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a:t>
            </a:r>
            <a:r>
              <a:rPr lang="en-US" baseline="0" dirty="0" smtClean="0"/>
              <a:t> the visual tell us about performance and proficiency?  </a:t>
            </a:r>
            <a:endParaRPr lang="en-US" dirty="0"/>
          </a:p>
        </p:txBody>
      </p:sp>
      <p:sp>
        <p:nvSpPr>
          <p:cNvPr id="4" name="Slide Number Placeholder 3"/>
          <p:cNvSpPr>
            <a:spLocks noGrp="1"/>
          </p:cNvSpPr>
          <p:nvPr>
            <p:ph type="sldNum" sz="quarter" idx="10"/>
          </p:nvPr>
        </p:nvSpPr>
        <p:spPr/>
        <p:txBody>
          <a:bodyPr/>
          <a:lstStyle/>
          <a:p>
            <a:fld id="{F0EEB79D-4C5B-084F-98C8-C24C85087C85}" type="slidenum">
              <a:rPr lang="en-US" smtClean="0"/>
              <a:pPr/>
              <a:t>11</a:t>
            </a:fld>
            <a:endParaRPr lang="en-US"/>
          </a:p>
        </p:txBody>
      </p:sp>
    </p:spTree>
    <p:extLst>
      <p:ext uri="{BB962C8B-B14F-4D97-AF65-F5344CB8AC3E}">
        <p14:creationId xmlns:p14="http://schemas.microsoft.com/office/powerpoint/2010/main" val="3349134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groups, complete the Circus activity.  </a:t>
            </a:r>
            <a:endParaRPr lang="en-US" dirty="0"/>
          </a:p>
        </p:txBody>
      </p:sp>
      <p:sp>
        <p:nvSpPr>
          <p:cNvPr id="4" name="Slide Number Placeholder 3"/>
          <p:cNvSpPr>
            <a:spLocks noGrp="1"/>
          </p:cNvSpPr>
          <p:nvPr>
            <p:ph type="sldNum" sz="quarter" idx="10"/>
          </p:nvPr>
        </p:nvSpPr>
        <p:spPr/>
        <p:txBody>
          <a:bodyPr/>
          <a:lstStyle/>
          <a:p>
            <a:fld id="{F0EEB79D-4C5B-084F-98C8-C24C85087C85}" type="slidenum">
              <a:rPr lang="en-US" smtClean="0"/>
              <a:pPr/>
              <a:t>12</a:t>
            </a:fld>
            <a:endParaRPr lang="en-US"/>
          </a:p>
        </p:txBody>
      </p:sp>
    </p:spTree>
    <p:extLst>
      <p:ext uri="{BB962C8B-B14F-4D97-AF65-F5344CB8AC3E}">
        <p14:creationId xmlns:p14="http://schemas.microsoft.com/office/powerpoint/2010/main" val="1796899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State Proficiency Targets</a:t>
            </a:r>
            <a:endParaRPr lang="en-US" dirty="0"/>
          </a:p>
        </p:txBody>
      </p:sp>
      <p:sp>
        <p:nvSpPr>
          <p:cNvPr id="4" name="Slide Number Placeholder 3"/>
          <p:cNvSpPr>
            <a:spLocks noGrp="1"/>
          </p:cNvSpPr>
          <p:nvPr>
            <p:ph type="sldNum" sz="quarter" idx="10"/>
          </p:nvPr>
        </p:nvSpPr>
        <p:spPr/>
        <p:txBody>
          <a:bodyPr/>
          <a:lstStyle/>
          <a:p>
            <a:fld id="{188A4FAF-9D64-EA49-8FB1-7BCD3C47A855}" type="slidenum">
              <a:rPr lang="en-US" smtClean="0"/>
              <a:t>13</a:t>
            </a:fld>
            <a:endParaRPr lang="en-US"/>
          </a:p>
        </p:txBody>
      </p:sp>
    </p:spTree>
    <p:extLst>
      <p:ext uri="{BB962C8B-B14F-4D97-AF65-F5344CB8AC3E}">
        <p14:creationId xmlns:p14="http://schemas.microsoft.com/office/powerpoint/2010/main" val="2233956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a:t>
            </a:r>
            <a:r>
              <a:rPr lang="en-US" baseline="0" dirty="0" smtClean="0"/>
              <a:t> not get better if we do not try! This means we will make mistakes. What is important is not that we made a mistake but that we learn from it. If we did everything perfectly we </a:t>
            </a:r>
            <a:r>
              <a:rPr lang="en-US" baseline="0" dirty="0" err="1" smtClean="0"/>
              <a:t>wouldn</a:t>
            </a:r>
            <a:r>
              <a:rPr lang="fr-FR" baseline="0" dirty="0" smtClean="0"/>
              <a:t>’</a:t>
            </a:r>
            <a:r>
              <a:rPr lang="en-US" baseline="0" dirty="0" smtClean="0"/>
              <a:t>t ever learn! This is your opportunity to master failing forward!</a:t>
            </a:r>
            <a:endParaRPr lang="en-US" dirty="0"/>
          </a:p>
        </p:txBody>
      </p:sp>
      <p:sp>
        <p:nvSpPr>
          <p:cNvPr id="4" name="Slide Number Placeholder 3"/>
          <p:cNvSpPr>
            <a:spLocks noGrp="1"/>
          </p:cNvSpPr>
          <p:nvPr>
            <p:ph type="sldNum" sz="quarter" idx="10"/>
          </p:nvPr>
        </p:nvSpPr>
        <p:spPr/>
        <p:txBody>
          <a:bodyPr/>
          <a:lstStyle/>
          <a:p>
            <a:fld id="{188A4FAF-9D64-EA49-8FB1-7BCD3C47A855}" type="slidenum">
              <a:rPr lang="en-US" smtClean="0"/>
              <a:t>14</a:t>
            </a:fld>
            <a:endParaRPr lang="en-US"/>
          </a:p>
        </p:txBody>
      </p:sp>
    </p:spTree>
    <p:extLst>
      <p:ext uri="{BB962C8B-B14F-4D97-AF65-F5344CB8AC3E}">
        <p14:creationId xmlns:p14="http://schemas.microsoft.com/office/powerpoint/2010/main" val="2955083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A4FAF-9D64-EA49-8FB1-7BCD3C47A855}" type="slidenum">
              <a:rPr lang="en-US" smtClean="0"/>
              <a:t>15</a:t>
            </a:fld>
            <a:endParaRPr lang="en-US"/>
          </a:p>
        </p:txBody>
      </p:sp>
    </p:spTree>
    <p:extLst>
      <p:ext uri="{BB962C8B-B14F-4D97-AF65-F5344CB8AC3E}">
        <p14:creationId xmlns:p14="http://schemas.microsoft.com/office/powerpoint/2010/main" val="942898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A4FAF-9D64-EA49-8FB1-7BCD3C47A855}" type="slidenum">
              <a:rPr lang="en-US" smtClean="0"/>
              <a:t>16</a:t>
            </a:fld>
            <a:endParaRPr lang="en-US"/>
          </a:p>
        </p:txBody>
      </p:sp>
    </p:spTree>
    <p:extLst>
      <p:ext uri="{BB962C8B-B14F-4D97-AF65-F5344CB8AC3E}">
        <p14:creationId xmlns:p14="http://schemas.microsoft.com/office/powerpoint/2010/main" val="693407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A4FAF-9D64-EA49-8FB1-7BCD3C47A855}" type="slidenum">
              <a:rPr lang="en-US" smtClean="0"/>
              <a:t>17</a:t>
            </a:fld>
            <a:endParaRPr lang="en-US"/>
          </a:p>
        </p:txBody>
      </p:sp>
    </p:spTree>
    <p:extLst>
      <p:ext uri="{BB962C8B-B14F-4D97-AF65-F5344CB8AC3E}">
        <p14:creationId xmlns:p14="http://schemas.microsoft.com/office/powerpoint/2010/main" val="1384263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A4FAF-9D64-EA49-8FB1-7BCD3C47A855}" type="slidenum">
              <a:rPr lang="en-US" smtClean="0"/>
              <a:t>18</a:t>
            </a:fld>
            <a:endParaRPr lang="en-US"/>
          </a:p>
        </p:txBody>
      </p:sp>
    </p:spTree>
    <p:extLst>
      <p:ext uri="{BB962C8B-B14F-4D97-AF65-F5344CB8AC3E}">
        <p14:creationId xmlns:p14="http://schemas.microsoft.com/office/powerpoint/2010/main" val="1206890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A4FAF-9D64-EA49-8FB1-7BCD3C47A855}" type="slidenum">
              <a:rPr lang="en-US" smtClean="0"/>
              <a:t>19</a:t>
            </a:fld>
            <a:endParaRPr lang="en-US"/>
          </a:p>
        </p:txBody>
      </p:sp>
    </p:spTree>
    <p:extLst>
      <p:ext uri="{BB962C8B-B14F-4D97-AF65-F5344CB8AC3E}">
        <p14:creationId xmlns:p14="http://schemas.microsoft.com/office/powerpoint/2010/main" val="2821223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EB79D-4C5B-084F-98C8-C24C85087C85}" type="slidenum">
              <a:rPr lang="en-US" smtClean="0"/>
              <a:pPr/>
              <a:t>2</a:t>
            </a:fld>
            <a:endParaRPr lang="en-US"/>
          </a:p>
        </p:txBody>
      </p:sp>
    </p:spTree>
    <p:extLst>
      <p:ext uri="{BB962C8B-B14F-4D97-AF65-F5344CB8AC3E}">
        <p14:creationId xmlns:p14="http://schemas.microsoft.com/office/powerpoint/2010/main" val="1696573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A4FAF-9D64-EA49-8FB1-7BCD3C47A855}" type="slidenum">
              <a:rPr lang="en-US" smtClean="0"/>
              <a:t>20</a:t>
            </a:fld>
            <a:endParaRPr lang="en-US"/>
          </a:p>
        </p:txBody>
      </p:sp>
    </p:spTree>
    <p:extLst>
      <p:ext uri="{BB962C8B-B14F-4D97-AF65-F5344CB8AC3E}">
        <p14:creationId xmlns:p14="http://schemas.microsoft.com/office/powerpoint/2010/main" val="2744838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A4FAF-9D64-EA49-8FB1-7BCD3C47A855}" type="slidenum">
              <a:rPr lang="en-US" smtClean="0"/>
              <a:t>21</a:t>
            </a:fld>
            <a:endParaRPr lang="en-US"/>
          </a:p>
        </p:txBody>
      </p:sp>
    </p:spTree>
    <p:extLst>
      <p:ext uri="{BB962C8B-B14F-4D97-AF65-F5344CB8AC3E}">
        <p14:creationId xmlns:p14="http://schemas.microsoft.com/office/powerpoint/2010/main" val="3719298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A4FAF-9D64-EA49-8FB1-7BCD3C47A855}" type="slidenum">
              <a:rPr lang="en-US" smtClean="0"/>
              <a:t>22</a:t>
            </a:fld>
            <a:endParaRPr lang="en-US"/>
          </a:p>
        </p:txBody>
      </p:sp>
    </p:spTree>
    <p:extLst>
      <p:ext uri="{BB962C8B-B14F-4D97-AF65-F5344CB8AC3E}">
        <p14:creationId xmlns:p14="http://schemas.microsoft.com/office/powerpoint/2010/main" val="1064107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EB79D-4C5B-084F-98C8-C24C85087C85}" type="slidenum">
              <a:rPr lang="en-US" smtClean="0"/>
              <a:pPr/>
              <a:t>23</a:t>
            </a:fld>
            <a:endParaRPr lang="en-US"/>
          </a:p>
        </p:txBody>
      </p:sp>
    </p:spTree>
    <p:extLst>
      <p:ext uri="{BB962C8B-B14F-4D97-AF65-F5344CB8AC3E}">
        <p14:creationId xmlns:p14="http://schemas.microsoft.com/office/powerpoint/2010/main" val="39011295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EB79D-4C5B-084F-98C8-C24C85087C85}" type="slidenum">
              <a:rPr lang="en-US" smtClean="0"/>
              <a:pPr/>
              <a:t>24</a:t>
            </a:fld>
            <a:endParaRPr lang="en-US"/>
          </a:p>
        </p:txBody>
      </p:sp>
    </p:spTree>
    <p:extLst>
      <p:ext uri="{BB962C8B-B14F-4D97-AF65-F5344CB8AC3E}">
        <p14:creationId xmlns:p14="http://schemas.microsoft.com/office/powerpoint/2010/main" val="2816501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paper, hold ups or white boards, have students hold up the level name that best</a:t>
            </a:r>
            <a:r>
              <a:rPr lang="en-US" baseline="0" dirty="0" smtClean="0"/>
              <a:t> describes the performance level being described. </a:t>
            </a:r>
          </a:p>
          <a:p>
            <a:endParaRPr lang="en-US" baseline="0" dirty="0" smtClean="0"/>
          </a:p>
          <a:p>
            <a:r>
              <a:rPr lang="en-US" baseline="0" dirty="0" smtClean="0"/>
              <a:t>(</a:t>
            </a:r>
            <a:r>
              <a:rPr lang="en-US" i="1" baseline="0" dirty="0" smtClean="0"/>
              <a:t>you can make whiteboards from white card stock and a multi-page capacity page protector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88A4FAF-9D64-EA49-8FB1-7BCD3C47A855}" type="slidenum">
              <a:rPr lang="en-US" smtClean="0"/>
              <a:t>25</a:t>
            </a:fld>
            <a:endParaRPr lang="en-US"/>
          </a:p>
        </p:txBody>
      </p:sp>
    </p:spTree>
    <p:extLst>
      <p:ext uri="{BB962C8B-B14F-4D97-AF65-F5344CB8AC3E}">
        <p14:creationId xmlns:p14="http://schemas.microsoft.com/office/powerpoint/2010/main" val="31909252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EB79D-4C5B-084F-98C8-C24C85087C85}" type="slidenum">
              <a:rPr lang="en-US" smtClean="0"/>
              <a:pPr/>
              <a:t>26</a:t>
            </a:fld>
            <a:endParaRPr lang="en-US"/>
          </a:p>
        </p:txBody>
      </p:sp>
    </p:spTree>
    <p:extLst>
      <p:ext uri="{BB962C8B-B14F-4D97-AF65-F5344CB8AC3E}">
        <p14:creationId xmlns:p14="http://schemas.microsoft.com/office/powerpoint/2010/main" val="29295675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EB79D-4C5B-084F-98C8-C24C85087C85}" type="slidenum">
              <a:rPr lang="en-US" smtClean="0"/>
              <a:pPr/>
              <a:t>27</a:t>
            </a:fld>
            <a:endParaRPr lang="en-US"/>
          </a:p>
        </p:txBody>
      </p:sp>
    </p:spTree>
    <p:extLst>
      <p:ext uri="{BB962C8B-B14F-4D97-AF65-F5344CB8AC3E}">
        <p14:creationId xmlns:p14="http://schemas.microsoft.com/office/powerpoint/2010/main" val="29332975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EB79D-4C5B-084F-98C8-C24C85087C85}" type="slidenum">
              <a:rPr lang="en-US" smtClean="0"/>
              <a:pPr/>
              <a:t>28</a:t>
            </a:fld>
            <a:endParaRPr lang="en-US"/>
          </a:p>
        </p:txBody>
      </p:sp>
    </p:spTree>
    <p:extLst>
      <p:ext uri="{BB962C8B-B14F-4D97-AF65-F5344CB8AC3E}">
        <p14:creationId xmlns:p14="http://schemas.microsoft.com/office/powerpoint/2010/main" val="38436102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EB79D-4C5B-084F-98C8-C24C85087C85}" type="slidenum">
              <a:rPr lang="en-US" smtClean="0"/>
              <a:pPr/>
              <a:t>29</a:t>
            </a:fld>
            <a:endParaRPr lang="en-US"/>
          </a:p>
        </p:txBody>
      </p:sp>
    </p:spTree>
    <p:extLst>
      <p:ext uri="{BB962C8B-B14F-4D97-AF65-F5344CB8AC3E}">
        <p14:creationId xmlns:p14="http://schemas.microsoft.com/office/powerpoint/2010/main" val="923839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A4FAF-9D64-EA49-8FB1-7BCD3C47A855}" type="slidenum">
              <a:rPr lang="en-US" smtClean="0"/>
              <a:t>3</a:t>
            </a:fld>
            <a:endParaRPr lang="en-US"/>
          </a:p>
        </p:txBody>
      </p:sp>
    </p:spTree>
    <p:extLst>
      <p:ext uri="{BB962C8B-B14F-4D97-AF65-F5344CB8AC3E}">
        <p14:creationId xmlns:p14="http://schemas.microsoft.com/office/powerpoint/2010/main" val="18827465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EB79D-4C5B-084F-98C8-C24C85087C85}" type="slidenum">
              <a:rPr lang="en-US" smtClean="0"/>
              <a:pPr/>
              <a:t>30</a:t>
            </a:fld>
            <a:endParaRPr lang="en-US"/>
          </a:p>
        </p:txBody>
      </p:sp>
    </p:spTree>
    <p:extLst>
      <p:ext uri="{BB962C8B-B14F-4D97-AF65-F5344CB8AC3E}">
        <p14:creationId xmlns:p14="http://schemas.microsoft.com/office/powerpoint/2010/main" val="1613667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EB79D-4C5B-084F-98C8-C24C85087C85}" type="slidenum">
              <a:rPr lang="en-US" smtClean="0"/>
              <a:pPr/>
              <a:t>31</a:t>
            </a:fld>
            <a:endParaRPr lang="en-US"/>
          </a:p>
        </p:txBody>
      </p:sp>
    </p:spTree>
    <p:extLst>
      <p:ext uri="{BB962C8B-B14F-4D97-AF65-F5344CB8AC3E}">
        <p14:creationId xmlns:p14="http://schemas.microsoft.com/office/powerpoint/2010/main" val="29799129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EB79D-4C5B-084F-98C8-C24C85087C85}" type="slidenum">
              <a:rPr lang="en-US" smtClean="0"/>
              <a:pPr/>
              <a:t>32</a:t>
            </a:fld>
            <a:endParaRPr lang="en-US"/>
          </a:p>
        </p:txBody>
      </p:sp>
    </p:spTree>
    <p:extLst>
      <p:ext uri="{BB962C8B-B14F-4D97-AF65-F5344CB8AC3E}">
        <p14:creationId xmlns:p14="http://schemas.microsoft.com/office/powerpoint/2010/main" val="10525926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EB79D-4C5B-084F-98C8-C24C85087C85}" type="slidenum">
              <a:rPr lang="en-US" smtClean="0"/>
              <a:pPr/>
              <a:t>33</a:t>
            </a:fld>
            <a:endParaRPr lang="en-US"/>
          </a:p>
        </p:txBody>
      </p:sp>
    </p:spTree>
    <p:extLst>
      <p:ext uri="{BB962C8B-B14F-4D97-AF65-F5344CB8AC3E}">
        <p14:creationId xmlns:p14="http://schemas.microsoft.com/office/powerpoint/2010/main" val="13552402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EEB79D-4C5B-084F-98C8-C24C85087C85}" type="slidenum">
              <a:rPr lang="en-US" smtClean="0"/>
              <a:pPr/>
              <a:t>34</a:t>
            </a:fld>
            <a:endParaRPr lang="en-US"/>
          </a:p>
        </p:txBody>
      </p:sp>
    </p:spTree>
    <p:extLst>
      <p:ext uri="{BB962C8B-B14F-4D97-AF65-F5344CB8AC3E}">
        <p14:creationId xmlns:p14="http://schemas.microsoft.com/office/powerpoint/2010/main" val="2472162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EB79D-4C5B-084F-98C8-C24C85087C85}" type="slidenum">
              <a:rPr lang="en-US" smtClean="0"/>
              <a:pPr/>
              <a:t>35</a:t>
            </a:fld>
            <a:endParaRPr lang="en-US"/>
          </a:p>
        </p:txBody>
      </p:sp>
    </p:spTree>
    <p:extLst>
      <p:ext uri="{BB962C8B-B14F-4D97-AF65-F5344CB8AC3E}">
        <p14:creationId xmlns:p14="http://schemas.microsoft.com/office/powerpoint/2010/main" val="12063364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EB79D-4C5B-084F-98C8-C24C85087C85}" type="slidenum">
              <a:rPr lang="en-US" smtClean="0"/>
              <a:pPr/>
              <a:t>36</a:t>
            </a:fld>
            <a:endParaRPr lang="en-US"/>
          </a:p>
        </p:txBody>
      </p:sp>
    </p:spTree>
    <p:extLst>
      <p:ext uri="{BB962C8B-B14F-4D97-AF65-F5344CB8AC3E}">
        <p14:creationId xmlns:p14="http://schemas.microsoft.com/office/powerpoint/2010/main" val="3211630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EB79D-4C5B-084F-98C8-C24C85087C85}" type="slidenum">
              <a:rPr lang="en-US" smtClean="0"/>
              <a:pPr/>
              <a:t>37</a:t>
            </a:fld>
            <a:endParaRPr lang="en-US"/>
          </a:p>
        </p:txBody>
      </p:sp>
    </p:spTree>
    <p:extLst>
      <p:ext uri="{BB962C8B-B14F-4D97-AF65-F5344CB8AC3E}">
        <p14:creationId xmlns:p14="http://schemas.microsoft.com/office/powerpoint/2010/main" val="28204400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students color the star that represents where THEY</a:t>
            </a:r>
            <a:r>
              <a:rPr lang="en-US" baseline="0" dirty="0" smtClean="0"/>
              <a:t> want to score by the en of the year. </a:t>
            </a:r>
            <a:endParaRPr lang="en-US" dirty="0"/>
          </a:p>
        </p:txBody>
      </p:sp>
      <p:sp>
        <p:nvSpPr>
          <p:cNvPr id="4" name="Slide Number Placeholder 3"/>
          <p:cNvSpPr>
            <a:spLocks noGrp="1"/>
          </p:cNvSpPr>
          <p:nvPr>
            <p:ph type="sldNum" sz="quarter" idx="10"/>
          </p:nvPr>
        </p:nvSpPr>
        <p:spPr/>
        <p:txBody>
          <a:bodyPr/>
          <a:lstStyle/>
          <a:p>
            <a:fld id="{188A4FAF-9D64-EA49-8FB1-7BCD3C47A855}" type="slidenum">
              <a:rPr lang="en-US" smtClean="0"/>
              <a:t>38</a:t>
            </a:fld>
            <a:endParaRPr lang="en-US"/>
          </a:p>
        </p:txBody>
      </p:sp>
    </p:spTree>
    <p:extLst>
      <p:ext uri="{BB962C8B-B14F-4D97-AF65-F5344CB8AC3E}">
        <p14:creationId xmlns:p14="http://schemas.microsoft.com/office/powerpoint/2010/main" val="24662028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EB79D-4C5B-084F-98C8-C24C85087C85}" type="slidenum">
              <a:rPr lang="en-US" smtClean="0"/>
              <a:pPr/>
              <a:t>39</a:t>
            </a:fld>
            <a:endParaRPr lang="en-US"/>
          </a:p>
        </p:txBody>
      </p:sp>
    </p:spTree>
    <p:extLst>
      <p:ext uri="{BB962C8B-B14F-4D97-AF65-F5344CB8AC3E}">
        <p14:creationId xmlns:p14="http://schemas.microsoft.com/office/powerpoint/2010/main" val="3801321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a:t>
            </a:r>
            <a:r>
              <a:rPr lang="en-US" baseline="0" dirty="0" smtClean="0"/>
              <a:t> post-it, write out what you know already about the differences between Proficiency and Performance.  </a:t>
            </a:r>
          </a:p>
          <a:p>
            <a:r>
              <a:rPr lang="en-US" baseline="0" dirty="0" smtClean="0"/>
              <a:t>Read description from ACTFL Performance Guidelines—what was reinforced or what aha did you have?</a:t>
            </a:r>
          </a:p>
          <a:p>
            <a:endParaRPr lang="en-US" baseline="0" dirty="0" smtClean="0"/>
          </a:p>
          <a:p>
            <a:r>
              <a:rPr lang="en-US" baseline="0" dirty="0" smtClean="0"/>
              <a:t>PowerPoint from Alyssa Villarreal, Shelby County, TN:  http://scsworldlanguages.weebly.com/.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88A4FAF-9D64-EA49-8FB1-7BCD3C47A855}" type="slidenum">
              <a:rPr lang="en-US" smtClean="0"/>
              <a:t>4</a:t>
            </a:fld>
            <a:endParaRPr lang="en-US"/>
          </a:p>
        </p:txBody>
      </p:sp>
    </p:spTree>
    <p:extLst>
      <p:ext uri="{BB962C8B-B14F-4D97-AF65-F5344CB8AC3E}">
        <p14:creationId xmlns:p14="http://schemas.microsoft.com/office/powerpoint/2010/main" val="34793336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A4FAF-9D64-EA49-8FB1-7BCD3C47A855}" type="slidenum">
              <a:rPr lang="en-US" smtClean="0"/>
              <a:t>40</a:t>
            </a:fld>
            <a:endParaRPr lang="en-US"/>
          </a:p>
        </p:txBody>
      </p:sp>
    </p:spTree>
    <p:extLst>
      <p:ext uri="{BB962C8B-B14F-4D97-AF65-F5344CB8AC3E}">
        <p14:creationId xmlns:p14="http://schemas.microsoft.com/office/powerpoint/2010/main" val="37066029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EB79D-4C5B-084F-98C8-C24C85087C85}" type="slidenum">
              <a:rPr lang="en-US" smtClean="0"/>
              <a:pPr/>
              <a:t>41</a:t>
            </a:fld>
            <a:endParaRPr lang="en-US"/>
          </a:p>
        </p:txBody>
      </p:sp>
    </p:spTree>
    <p:extLst>
      <p:ext uri="{BB962C8B-B14F-4D97-AF65-F5344CB8AC3E}">
        <p14:creationId xmlns:p14="http://schemas.microsoft.com/office/powerpoint/2010/main" val="1804618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Language</a:t>
            </a:r>
            <a:r>
              <a:rPr lang="en-US" baseline="0" dirty="0" smtClean="0"/>
              <a:t> learning is like this brick wall</a:t>
            </a:r>
            <a:endParaRPr lang="en-US" dirty="0"/>
          </a:p>
        </p:txBody>
      </p:sp>
      <p:sp>
        <p:nvSpPr>
          <p:cNvPr id="4" name="Slide Number Placeholder 3"/>
          <p:cNvSpPr>
            <a:spLocks noGrp="1"/>
          </p:cNvSpPr>
          <p:nvPr>
            <p:ph type="sldNum" sz="quarter" idx="10"/>
          </p:nvPr>
        </p:nvSpPr>
        <p:spPr/>
        <p:txBody>
          <a:bodyPr/>
          <a:lstStyle/>
          <a:p>
            <a:fld id="{188A4FAF-9D64-EA49-8FB1-7BCD3C47A855}" type="slidenum">
              <a:rPr lang="en-US" smtClean="0"/>
              <a:t>5</a:t>
            </a:fld>
            <a:endParaRPr lang="en-US"/>
          </a:p>
        </p:txBody>
      </p:sp>
    </p:spTree>
    <p:extLst>
      <p:ext uri="{BB962C8B-B14F-4D97-AF65-F5344CB8AC3E}">
        <p14:creationId xmlns:p14="http://schemas.microsoft.com/office/powerpoint/2010/main" val="161877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As we learn languages we practice and engage in performances that are represented by the  individual bricks. </a:t>
            </a:r>
            <a:r>
              <a:rPr lang="en-US" i="1" baseline="0" dirty="0" smtClean="0"/>
              <a:t>(Provide students with examples of how these performances will occur in your classroom here. Such as performance assessments… how will they use language in your classroom?)</a:t>
            </a:r>
            <a:endParaRPr lang="en-US" i="1" dirty="0" smtClean="0"/>
          </a:p>
          <a:p>
            <a:endParaRPr lang="en-US" dirty="0"/>
          </a:p>
        </p:txBody>
      </p:sp>
      <p:sp>
        <p:nvSpPr>
          <p:cNvPr id="4" name="Slide Number Placeholder 3"/>
          <p:cNvSpPr>
            <a:spLocks noGrp="1"/>
          </p:cNvSpPr>
          <p:nvPr>
            <p:ph type="sldNum" sz="quarter" idx="10"/>
          </p:nvPr>
        </p:nvSpPr>
        <p:spPr/>
        <p:txBody>
          <a:bodyPr/>
          <a:lstStyle/>
          <a:p>
            <a:fld id="{188A4FAF-9D64-EA49-8FB1-7BCD3C47A855}" type="slidenum">
              <a:rPr lang="en-US" smtClean="0"/>
              <a:t>6</a:t>
            </a:fld>
            <a:endParaRPr lang="en-US"/>
          </a:p>
        </p:txBody>
      </p:sp>
    </p:spTree>
    <p:extLst>
      <p:ext uri="{BB962C8B-B14F-4D97-AF65-F5344CB8AC3E}">
        <p14:creationId xmlns:p14="http://schemas.microsoft.com/office/powerpoint/2010/main" val="3459372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continue through the year we continue</a:t>
            </a:r>
            <a:r>
              <a:rPr lang="en-US" baseline="0" dirty="0" smtClean="0"/>
              <a:t> to complete various performances based on what we are learning. While the content changes, we are still working on reinforcing our communication skills with new information. For example in Unit one we may talk about what you like and do not like to do and in unit 3 we  may talk about our family but we are still working on the Skill of asking and answering questions. </a:t>
            </a:r>
            <a:endParaRPr lang="en-US" dirty="0"/>
          </a:p>
        </p:txBody>
      </p:sp>
      <p:sp>
        <p:nvSpPr>
          <p:cNvPr id="4" name="Slide Number Placeholder 3"/>
          <p:cNvSpPr>
            <a:spLocks noGrp="1"/>
          </p:cNvSpPr>
          <p:nvPr>
            <p:ph type="sldNum" sz="quarter" idx="10"/>
          </p:nvPr>
        </p:nvSpPr>
        <p:spPr/>
        <p:txBody>
          <a:bodyPr/>
          <a:lstStyle/>
          <a:p>
            <a:fld id="{188A4FAF-9D64-EA49-8FB1-7BCD3C47A855}" type="slidenum">
              <a:rPr lang="en-US" smtClean="0"/>
              <a:t>7</a:t>
            </a:fld>
            <a:endParaRPr lang="en-US"/>
          </a:p>
        </p:txBody>
      </p:sp>
    </p:spTree>
    <p:extLst>
      <p:ext uri="{BB962C8B-B14F-4D97-AF65-F5344CB8AC3E}">
        <p14:creationId xmlns:p14="http://schemas.microsoft.com/office/powerpoint/2010/main" val="613168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a:t>
            </a:r>
            <a:r>
              <a:rPr lang="en-US" baseline="0" dirty="0" smtClean="0"/>
              <a:t> practice is the cement that holds the performances together. When they are stuck together they form </a:t>
            </a:r>
            <a:endParaRPr lang="en-US" dirty="0"/>
          </a:p>
        </p:txBody>
      </p:sp>
      <p:sp>
        <p:nvSpPr>
          <p:cNvPr id="4" name="Slide Number Placeholder 3"/>
          <p:cNvSpPr>
            <a:spLocks noGrp="1"/>
          </p:cNvSpPr>
          <p:nvPr>
            <p:ph type="sldNum" sz="quarter" idx="10"/>
          </p:nvPr>
        </p:nvSpPr>
        <p:spPr/>
        <p:txBody>
          <a:bodyPr/>
          <a:lstStyle/>
          <a:p>
            <a:fld id="{188A4FAF-9D64-EA49-8FB1-7BCD3C47A855}" type="slidenum">
              <a:rPr lang="en-US" smtClean="0"/>
              <a:t>8</a:t>
            </a:fld>
            <a:endParaRPr lang="en-US"/>
          </a:p>
        </p:txBody>
      </p:sp>
    </p:spTree>
    <p:extLst>
      <p:ext uri="{BB962C8B-B14F-4D97-AF65-F5344CB8AC3E}">
        <p14:creationId xmlns:p14="http://schemas.microsoft.com/office/powerpoint/2010/main" val="3703454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wall is the the proficiency level. </a:t>
            </a:r>
            <a:endParaRPr lang="en-US" dirty="0"/>
          </a:p>
        </p:txBody>
      </p:sp>
      <p:sp>
        <p:nvSpPr>
          <p:cNvPr id="4" name="Slide Number Placeholder 3"/>
          <p:cNvSpPr>
            <a:spLocks noGrp="1"/>
          </p:cNvSpPr>
          <p:nvPr>
            <p:ph type="sldNum" sz="quarter" idx="10"/>
          </p:nvPr>
        </p:nvSpPr>
        <p:spPr/>
        <p:txBody>
          <a:bodyPr/>
          <a:lstStyle/>
          <a:p>
            <a:fld id="{188A4FAF-9D64-EA49-8FB1-7BCD3C47A855}" type="slidenum">
              <a:rPr lang="en-US" smtClean="0"/>
              <a:t>9</a:t>
            </a:fld>
            <a:endParaRPr lang="en-US"/>
          </a:p>
        </p:txBody>
      </p:sp>
    </p:spTree>
    <p:extLst>
      <p:ext uri="{BB962C8B-B14F-4D97-AF65-F5344CB8AC3E}">
        <p14:creationId xmlns:p14="http://schemas.microsoft.com/office/powerpoint/2010/main" val="21552141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21127"/>
            <a:ext cx="9144000" cy="1647955"/>
          </a:xfrm>
        </p:spPr>
        <p:txBody>
          <a:bodyPr anchor="b"/>
          <a:lstStyle/>
          <a:p>
            <a:r>
              <a:rPr lang="en-US" dirty="0" smtClean="0"/>
              <a:t>Click to edit Master title style</a:t>
            </a:r>
            <a:endParaRPr lang="en-US" dirty="0"/>
          </a:p>
        </p:txBody>
      </p:sp>
      <p:sp>
        <p:nvSpPr>
          <p:cNvPr id="3" name="Subtitle 2"/>
          <p:cNvSpPr>
            <a:spLocks noGrp="1"/>
          </p:cNvSpPr>
          <p:nvPr>
            <p:ph type="subTitle" idx="1"/>
          </p:nvPr>
        </p:nvSpPr>
        <p:spPr>
          <a:xfrm>
            <a:off x="0" y="3869083"/>
            <a:ext cx="9144000" cy="1411152"/>
          </a:xfrm>
        </p:spPr>
        <p:txBody>
          <a:bodyPr anchor="t"/>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7" name="Group 6"/>
          <p:cNvGrpSpPr/>
          <p:nvPr userDrawn="1"/>
        </p:nvGrpSpPr>
        <p:grpSpPr>
          <a:xfrm>
            <a:off x="0" y="0"/>
            <a:ext cx="9144000" cy="534832"/>
            <a:chOff x="0" y="5981700"/>
            <a:chExt cx="9144000" cy="72739"/>
          </a:xfrm>
        </p:grpSpPr>
        <p:sp>
          <p:nvSpPr>
            <p:cNvPr id="8" name="Rectangle 7"/>
            <p:cNvSpPr/>
            <p:nvPr userDrawn="1"/>
          </p:nvSpPr>
          <p:spPr>
            <a:xfrm>
              <a:off x="0" y="5981700"/>
              <a:ext cx="2286000" cy="727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2286000" y="5981700"/>
              <a:ext cx="2286000" cy="7273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4572000" y="5981700"/>
              <a:ext cx="2286000" cy="7273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6858000" y="5981700"/>
              <a:ext cx="2286000" cy="7273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Picture 11" descr="ddo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78448" y="5924871"/>
            <a:ext cx="2608191" cy="866840"/>
          </a:xfrm>
          <a:prstGeom prst="rect">
            <a:avLst/>
          </a:prstGeom>
        </p:spPr>
      </p:pic>
      <p:grpSp>
        <p:nvGrpSpPr>
          <p:cNvPr id="13" name="Group 12"/>
          <p:cNvGrpSpPr/>
          <p:nvPr userDrawn="1"/>
        </p:nvGrpSpPr>
        <p:grpSpPr>
          <a:xfrm>
            <a:off x="0" y="5280235"/>
            <a:ext cx="9144000" cy="534832"/>
            <a:chOff x="0" y="5981700"/>
            <a:chExt cx="9144000" cy="72739"/>
          </a:xfrm>
        </p:grpSpPr>
        <p:sp>
          <p:nvSpPr>
            <p:cNvPr id="14" name="Rectangle 13"/>
            <p:cNvSpPr/>
            <p:nvPr userDrawn="1"/>
          </p:nvSpPr>
          <p:spPr>
            <a:xfrm>
              <a:off x="0" y="5981700"/>
              <a:ext cx="2286000" cy="727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2286000" y="5981700"/>
              <a:ext cx="2286000" cy="7273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4572000" y="5981700"/>
              <a:ext cx="2286000" cy="7273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a:off x="6858000" y="5981700"/>
              <a:ext cx="2286000" cy="7273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8" name="Picture 17" descr="early1.jpg"/>
          <p:cNvPicPr>
            <a:picLocks noChangeAspect="1"/>
          </p:cNvPicPr>
          <p:nvPr userDrawn="1"/>
        </p:nvPicPr>
        <p:blipFill>
          <a:blip r:embed="rId3"/>
          <a:srcRect l="5959" t="11585" b="5626"/>
          <a:stretch>
            <a:fillRect/>
          </a:stretch>
        </p:blipFill>
        <p:spPr>
          <a:xfrm>
            <a:off x="0" y="534833"/>
            <a:ext cx="2280309" cy="1686293"/>
          </a:xfrm>
          <a:prstGeom prst="rect">
            <a:avLst/>
          </a:prstGeom>
        </p:spPr>
      </p:pic>
      <p:pic>
        <p:nvPicPr>
          <p:cNvPr id="19" name="Picture 18"/>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576735" y="534832"/>
            <a:ext cx="2288089" cy="1686295"/>
          </a:xfrm>
          <a:prstGeom prst="rect">
            <a:avLst/>
          </a:prstGeom>
        </p:spPr>
      </p:pic>
      <p:pic>
        <p:nvPicPr>
          <p:cNvPr id="20" name="Picture 19" descr="2013.34.jpg"/>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851807" y="534832"/>
            <a:ext cx="2296426" cy="1686295"/>
          </a:xfrm>
          <a:prstGeom prst="rect">
            <a:avLst/>
          </a:prstGeom>
        </p:spPr>
      </p:pic>
      <p:pic>
        <p:nvPicPr>
          <p:cNvPr id="21" name="Picture 20"/>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2280309" y="534833"/>
            <a:ext cx="2296426" cy="1686293"/>
          </a:xfrm>
          <a:prstGeom prst="rect">
            <a:avLst/>
          </a:prstGeom>
        </p:spPr>
      </p:pic>
    </p:spTree>
    <p:extLst>
      <p:ext uri="{BB962C8B-B14F-4D97-AF65-F5344CB8AC3E}">
        <p14:creationId xmlns:p14="http://schemas.microsoft.com/office/powerpoint/2010/main" val="3067851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457200" y="6486835"/>
            <a:ext cx="5562600" cy="365125"/>
          </a:xfrm>
        </p:spPr>
        <p:txBody>
          <a:bodyPr/>
          <a:lstStyle>
            <a:lvl1pPr algn="l">
              <a:defRPr/>
            </a:lvl1pPr>
          </a:lstStyle>
          <a:p>
            <a:endParaRPr lang="en-US" dirty="0"/>
          </a:p>
        </p:txBody>
      </p:sp>
      <p:sp>
        <p:nvSpPr>
          <p:cNvPr id="6" name="Slide Number Placeholder 5"/>
          <p:cNvSpPr>
            <a:spLocks noGrp="1"/>
          </p:cNvSpPr>
          <p:nvPr>
            <p:ph type="sldNum" sz="quarter" idx="12"/>
          </p:nvPr>
        </p:nvSpPr>
        <p:spPr/>
        <p:txBody>
          <a:bodyPr/>
          <a:lstStyle/>
          <a:p>
            <a:fld id="{078AA309-8C80-B544-8D0C-6E2421A4D394}" type="slidenum">
              <a:rPr lang="en-US" smtClean="0"/>
              <a:pPr/>
              <a:t>‹#›</a:t>
            </a:fld>
            <a:endParaRPr lang="en-US"/>
          </a:p>
        </p:txBody>
      </p:sp>
    </p:spTree>
    <p:extLst>
      <p:ext uri="{BB962C8B-B14F-4D97-AF65-F5344CB8AC3E}">
        <p14:creationId xmlns:p14="http://schemas.microsoft.com/office/powerpoint/2010/main" val="4294604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 y="1762016"/>
            <a:ext cx="9143639" cy="2096269"/>
          </a:xfrm>
        </p:spPr>
        <p:txBody>
          <a:bodyPr anchor="t"/>
          <a:lstStyle>
            <a:lvl1pPr algn="ctr">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60" y="306643"/>
            <a:ext cx="9143639" cy="1455373"/>
          </a:xfr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grpSp>
        <p:nvGrpSpPr>
          <p:cNvPr id="12" name="Group 11"/>
          <p:cNvGrpSpPr/>
          <p:nvPr userDrawn="1"/>
        </p:nvGrpSpPr>
        <p:grpSpPr>
          <a:xfrm>
            <a:off x="0" y="5544579"/>
            <a:ext cx="9144000" cy="358602"/>
            <a:chOff x="0" y="5981700"/>
            <a:chExt cx="9144000" cy="72739"/>
          </a:xfrm>
        </p:grpSpPr>
        <p:sp>
          <p:nvSpPr>
            <p:cNvPr id="13" name="Rectangle 12"/>
            <p:cNvSpPr/>
            <p:nvPr userDrawn="1"/>
          </p:nvSpPr>
          <p:spPr>
            <a:xfrm>
              <a:off x="0" y="5981700"/>
              <a:ext cx="2286000" cy="727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2286000" y="5981700"/>
              <a:ext cx="2286000" cy="7273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4572000" y="5981700"/>
              <a:ext cx="2286000" cy="7273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6858000" y="5981700"/>
              <a:ext cx="2286000" cy="7273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7" name="Picture 16" descr="ddo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41108" y="6132728"/>
            <a:ext cx="1861783" cy="618769"/>
          </a:xfrm>
          <a:prstGeom prst="rect">
            <a:avLst/>
          </a:prstGeom>
        </p:spPr>
      </p:pic>
      <p:grpSp>
        <p:nvGrpSpPr>
          <p:cNvPr id="18" name="Group 17"/>
          <p:cNvGrpSpPr/>
          <p:nvPr userDrawn="1"/>
        </p:nvGrpSpPr>
        <p:grpSpPr>
          <a:xfrm>
            <a:off x="0" y="0"/>
            <a:ext cx="9144000" cy="358602"/>
            <a:chOff x="0" y="5981700"/>
            <a:chExt cx="9144000" cy="72739"/>
          </a:xfrm>
        </p:grpSpPr>
        <p:sp>
          <p:nvSpPr>
            <p:cNvPr id="19" name="Rectangle 18"/>
            <p:cNvSpPr/>
            <p:nvPr userDrawn="1"/>
          </p:nvSpPr>
          <p:spPr>
            <a:xfrm>
              <a:off x="0" y="5981700"/>
              <a:ext cx="2286000" cy="727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userDrawn="1"/>
          </p:nvSpPr>
          <p:spPr>
            <a:xfrm>
              <a:off x="2286000" y="5981700"/>
              <a:ext cx="2286000" cy="7273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userDrawn="1"/>
          </p:nvSpPr>
          <p:spPr>
            <a:xfrm>
              <a:off x="4572000" y="5981700"/>
              <a:ext cx="2286000" cy="7273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userDrawn="1"/>
          </p:nvSpPr>
          <p:spPr>
            <a:xfrm>
              <a:off x="6858000" y="5981700"/>
              <a:ext cx="2286000" cy="7273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3" name="Picture 2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60" y="3858284"/>
            <a:ext cx="2279949" cy="1686295"/>
          </a:xfrm>
          <a:prstGeom prst="rect">
            <a:avLst/>
          </a:prstGeom>
        </p:spPr>
      </p:pic>
      <p:pic>
        <p:nvPicPr>
          <p:cNvPr id="24" name="Picture 2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862735" y="3858284"/>
            <a:ext cx="2281265" cy="1697703"/>
          </a:xfrm>
          <a:prstGeom prst="rect">
            <a:avLst/>
          </a:prstGeom>
        </p:spPr>
      </p:pic>
      <p:pic>
        <p:nvPicPr>
          <p:cNvPr id="25" name="Picture 2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576736" y="3858285"/>
            <a:ext cx="2285999" cy="1686293"/>
          </a:xfrm>
          <a:prstGeom prst="rect">
            <a:avLst/>
          </a:prstGeom>
        </p:spPr>
      </p:pic>
      <p:pic>
        <p:nvPicPr>
          <p:cNvPr id="26" name="Picture 25"/>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2280309" y="3858285"/>
            <a:ext cx="2296426" cy="1686294"/>
          </a:xfrm>
          <a:prstGeom prst="rect">
            <a:avLst/>
          </a:prstGeom>
        </p:spPr>
      </p:pic>
    </p:spTree>
    <p:extLst>
      <p:ext uri="{BB962C8B-B14F-4D97-AF65-F5344CB8AC3E}">
        <p14:creationId xmlns:p14="http://schemas.microsoft.com/office/powerpoint/2010/main" val="2018223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457200" y="6486835"/>
            <a:ext cx="556260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p:txBody>
          <a:bodyPr/>
          <a:lstStyle/>
          <a:p>
            <a:fld id="{078AA309-8C80-B544-8D0C-6E2421A4D394}" type="slidenum">
              <a:rPr lang="en-US" smtClean="0"/>
              <a:pPr/>
              <a:t>‹#›</a:t>
            </a:fld>
            <a:endParaRPr lang="en-US"/>
          </a:p>
        </p:txBody>
      </p:sp>
    </p:spTree>
    <p:extLst>
      <p:ext uri="{BB962C8B-B14F-4D97-AF65-F5344CB8AC3E}">
        <p14:creationId xmlns:p14="http://schemas.microsoft.com/office/powerpoint/2010/main" val="1889041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457200" y="6486835"/>
            <a:ext cx="5562600" cy="365125"/>
          </a:xfrm>
        </p:spPr>
        <p:txBody>
          <a:bodyPr/>
          <a:lstStyle>
            <a:lvl1pPr algn="l">
              <a:defRPr/>
            </a:lvl1pPr>
          </a:lstStyle>
          <a:p>
            <a:endParaRPr lang="en-US" dirty="0"/>
          </a:p>
        </p:txBody>
      </p:sp>
      <p:sp>
        <p:nvSpPr>
          <p:cNvPr id="9" name="Slide Number Placeholder 8"/>
          <p:cNvSpPr>
            <a:spLocks noGrp="1"/>
          </p:cNvSpPr>
          <p:nvPr>
            <p:ph type="sldNum" sz="quarter" idx="12"/>
          </p:nvPr>
        </p:nvSpPr>
        <p:spPr/>
        <p:txBody>
          <a:bodyPr/>
          <a:lstStyle/>
          <a:p>
            <a:fld id="{078AA309-8C80-B544-8D0C-6E2421A4D394}" type="slidenum">
              <a:rPr lang="en-US" smtClean="0"/>
              <a:pPr/>
              <a:t>‹#›</a:t>
            </a:fld>
            <a:endParaRPr lang="en-US"/>
          </a:p>
        </p:txBody>
      </p:sp>
    </p:spTree>
    <p:extLst>
      <p:ext uri="{BB962C8B-B14F-4D97-AF65-F5344CB8AC3E}">
        <p14:creationId xmlns:p14="http://schemas.microsoft.com/office/powerpoint/2010/main" val="4043401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582780" y="6486835"/>
            <a:ext cx="5437020" cy="365125"/>
          </a:xfrm>
        </p:spPr>
        <p:txBody>
          <a:bodyPr/>
          <a:lstStyle/>
          <a:p>
            <a:endParaRPr lang="en-US" dirty="0"/>
          </a:p>
        </p:txBody>
      </p:sp>
      <p:sp>
        <p:nvSpPr>
          <p:cNvPr id="5" name="Slide Number Placeholder 4"/>
          <p:cNvSpPr>
            <a:spLocks noGrp="1"/>
          </p:cNvSpPr>
          <p:nvPr>
            <p:ph type="sldNum" sz="quarter" idx="12"/>
          </p:nvPr>
        </p:nvSpPr>
        <p:spPr/>
        <p:txBody>
          <a:bodyPr/>
          <a:lstStyle/>
          <a:p>
            <a:fld id="{078AA309-8C80-B544-8D0C-6E2421A4D394}" type="slidenum">
              <a:rPr lang="en-US" smtClean="0"/>
              <a:pPr/>
              <a:t>‹#›</a:t>
            </a:fld>
            <a:endParaRPr lang="en-US"/>
          </a:p>
        </p:txBody>
      </p:sp>
    </p:spTree>
    <p:extLst>
      <p:ext uri="{BB962C8B-B14F-4D97-AF65-F5344CB8AC3E}">
        <p14:creationId xmlns:p14="http://schemas.microsoft.com/office/powerpoint/2010/main" val="3850030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78AA309-8C80-B544-8D0C-6E2421A4D394}" type="slidenum">
              <a:rPr lang="en-US" smtClean="0"/>
              <a:pPr/>
              <a:t>‹#›</a:t>
            </a:fld>
            <a:endParaRPr lang="en-US"/>
          </a:p>
        </p:txBody>
      </p:sp>
    </p:spTree>
    <p:extLst>
      <p:ext uri="{BB962C8B-B14F-4D97-AF65-F5344CB8AC3E}">
        <p14:creationId xmlns:p14="http://schemas.microsoft.com/office/powerpoint/2010/main" val="4191390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43000"/>
          </a:xfrm>
          <a:prstGeom prst="rect">
            <a:avLst/>
          </a:prstGeom>
          <a:solidFill>
            <a:schemeClr val="tx2"/>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56630"/>
            <a:ext cx="8229600" cy="48282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86835"/>
            <a:ext cx="21336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48683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486835"/>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78AA309-8C80-B544-8D0C-6E2421A4D394}" type="slidenum">
              <a:rPr lang="en-US" smtClean="0"/>
              <a:pPr/>
              <a:t>‹#›</a:t>
            </a:fld>
            <a:endParaRPr lang="en-US" dirty="0"/>
          </a:p>
        </p:txBody>
      </p:sp>
      <p:grpSp>
        <p:nvGrpSpPr>
          <p:cNvPr id="12" name="Group 11"/>
          <p:cNvGrpSpPr/>
          <p:nvPr userDrawn="1"/>
        </p:nvGrpSpPr>
        <p:grpSpPr>
          <a:xfrm>
            <a:off x="0" y="6416650"/>
            <a:ext cx="9144000" cy="72739"/>
            <a:chOff x="0" y="5981700"/>
            <a:chExt cx="9144000" cy="72739"/>
          </a:xfrm>
        </p:grpSpPr>
        <p:sp>
          <p:nvSpPr>
            <p:cNvPr id="8" name="Rectangle 7"/>
            <p:cNvSpPr/>
            <p:nvPr userDrawn="1"/>
          </p:nvSpPr>
          <p:spPr>
            <a:xfrm>
              <a:off x="0" y="5981700"/>
              <a:ext cx="2286000" cy="727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2286000" y="5981700"/>
              <a:ext cx="2286000" cy="7273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4572000" y="5981700"/>
              <a:ext cx="2286000" cy="7273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6858000" y="5981700"/>
              <a:ext cx="2286000" cy="7273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35104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ctr" defTabSz="457200" rtl="0" eaLnBrk="1" latinLnBrk="0" hangingPunct="1">
        <a:spcBef>
          <a:spcPct val="0"/>
        </a:spcBef>
        <a:buNone/>
        <a:defRPr sz="4000" b="1" i="0" kern="1200">
          <a:solidFill>
            <a:schemeClr val="bg1"/>
          </a:solidFill>
          <a:latin typeface="+mj-lt"/>
          <a:ea typeface="+mj-ea"/>
          <a:cs typeface="Arial Narrow"/>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microsoft.com/office/2007/relationships/hdphoto" Target="../media/hdphoto4.wdp"/></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9.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csworldlanguages.weebly.com/"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0" dirty="0"/>
              <a:t/>
            </a:r>
            <a:br>
              <a:rPr lang="en-US" b="0" dirty="0"/>
            </a:br>
            <a:r>
              <a:rPr lang="en-US" dirty="0"/>
              <a:t>Proficiency and </a:t>
            </a:r>
            <a:r>
              <a:rPr lang="en-US" dirty="0" smtClean="0"/>
              <a:t>Performance:</a:t>
            </a:r>
            <a:br>
              <a:rPr lang="en-US" dirty="0" smtClean="0"/>
            </a:br>
            <a:r>
              <a:rPr lang="en-US" sz="3600" i="1" dirty="0" smtClean="0"/>
              <a:t>Speaking </a:t>
            </a:r>
            <a:r>
              <a:rPr lang="en-US" sz="3600" i="1" dirty="0"/>
              <a:t>the Language of Language Learning</a:t>
            </a:r>
            <a:endParaRPr lang="en-US" sz="3600" i="1" dirty="0"/>
          </a:p>
        </p:txBody>
      </p:sp>
      <p:sp>
        <p:nvSpPr>
          <p:cNvPr id="3" name="Subtitle 2"/>
          <p:cNvSpPr>
            <a:spLocks noGrp="1"/>
          </p:cNvSpPr>
          <p:nvPr>
            <p:ph type="subTitle" idx="1"/>
          </p:nvPr>
        </p:nvSpPr>
        <p:spPr/>
        <p:txBody>
          <a:bodyPr>
            <a:normAutofit fontScale="92500" lnSpcReduction="20000"/>
          </a:bodyPr>
          <a:lstStyle/>
          <a:p>
            <a:endParaRPr lang="en-US" dirty="0" smtClean="0"/>
          </a:p>
          <a:p>
            <a:r>
              <a:rPr lang="en-US" dirty="0" smtClean="0"/>
              <a:t>DECTFL Fall Conference</a:t>
            </a:r>
            <a:endParaRPr lang="en-US" dirty="0" smtClean="0"/>
          </a:p>
          <a:p>
            <a:r>
              <a:rPr lang="en-US" dirty="0" smtClean="0"/>
              <a:t>October 6, </a:t>
            </a:r>
            <a:r>
              <a:rPr lang="en-US" dirty="0" smtClean="0"/>
              <a:t>2017</a:t>
            </a:r>
            <a:endParaRPr lang="en-US" dirty="0"/>
          </a:p>
        </p:txBody>
      </p:sp>
    </p:spTree>
    <p:extLst>
      <p:ext uri="{BB962C8B-B14F-4D97-AF65-F5344CB8AC3E}">
        <p14:creationId xmlns:p14="http://schemas.microsoft.com/office/powerpoint/2010/main" val="2034205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a:t>
            </a:r>
            <a:r>
              <a:rPr lang="fr-FR" dirty="0" smtClean="0"/>
              <a:t>’</a:t>
            </a:r>
            <a:r>
              <a:rPr lang="en-US" dirty="0" smtClean="0"/>
              <a:t>s the Difference?</a:t>
            </a:r>
            <a:endParaRPr lang="en-US" dirty="0"/>
          </a:p>
        </p:txBody>
      </p:sp>
      <p:sp>
        <p:nvSpPr>
          <p:cNvPr id="4" name="Text Placeholder 3"/>
          <p:cNvSpPr>
            <a:spLocks noGrp="1"/>
          </p:cNvSpPr>
          <p:nvPr>
            <p:ph type="body" idx="1"/>
          </p:nvPr>
        </p:nvSpPr>
        <p:spPr/>
        <p:txBody>
          <a:bodyPr>
            <a:noAutofit/>
          </a:bodyPr>
          <a:lstStyle/>
          <a:p>
            <a:r>
              <a:rPr lang="en-US" sz="4000" dirty="0" smtClean="0"/>
              <a:t>Performance </a:t>
            </a:r>
            <a:endParaRPr lang="en-US" sz="4000" dirty="0"/>
          </a:p>
        </p:txBody>
      </p:sp>
      <p:sp>
        <p:nvSpPr>
          <p:cNvPr id="5" name="Content Placeholder 4"/>
          <p:cNvSpPr>
            <a:spLocks noGrp="1"/>
          </p:cNvSpPr>
          <p:nvPr>
            <p:ph sz="half" idx="2"/>
          </p:nvPr>
        </p:nvSpPr>
        <p:spPr/>
        <p:txBody>
          <a:bodyPr>
            <a:normAutofit/>
          </a:bodyPr>
          <a:lstStyle/>
          <a:p>
            <a:r>
              <a:rPr lang="en-US" sz="3600" dirty="0" smtClean="0"/>
              <a:t>What we do in the classroom</a:t>
            </a:r>
          </a:p>
          <a:p>
            <a:pPr marL="0" indent="0">
              <a:buNone/>
            </a:pPr>
            <a:endParaRPr lang="en-US" sz="3600" dirty="0" smtClean="0"/>
          </a:p>
          <a:p>
            <a:r>
              <a:rPr lang="en-US" sz="3600" dirty="0" smtClean="0"/>
              <a:t>Communication we practice </a:t>
            </a:r>
            <a:endParaRPr lang="en-US" sz="3600" dirty="0"/>
          </a:p>
          <a:p>
            <a:endParaRPr lang="en-US" sz="3600" dirty="0"/>
          </a:p>
        </p:txBody>
      </p:sp>
      <p:sp>
        <p:nvSpPr>
          <p:cNvPr id="6" name="Text Placeholder 5"/>
          <p:cNvSpPr>
            <a:spLocks noGrp="1"/>
          </p:cNvSpPr>
          <p:nvPr>
            <p:ph type="body" sz="quarter" idx="3"/>
          </p:nvPr>
        </p:nvSpPr>
        <p:spPr/>
        <p:txBody>
          <a:bodyPr>
            <a:noAutofit/>
          </a:bodyPr>
          <a:lstStyle/>
          <a:p>
            <a:r>
              <a:rPr lang="en-US" sz="4000" dirty="0" smtClean="0"/>
              <a:t>Proficiency</a:t>
            </a:r>
            <a:endParaRPr lang="en-US" sz="4000" dirty="0"/>
          </a:p>
        </p:txBody>
      </p:sp>
      <p:sp>
        <p:nvSpPr>
          <p:cNvPr id="7" name="Content Placeholder 6"/>
          <p:cNvSpPr>
            <a:spLocks noGrp="1"/>
          </p:cNvSpPr>
          <p:nvPr>
            <p:ph sz="quarter" idx="4"/>
          </p:nvPr>
        </p:nvSpPr>
        <p:spPr/>
        <p:txBody>
          <a:bodyPr>
            <a:normAutofit lnSpcReduction="10000"/>
          </a:bodyPr>
          <a:lstStyle/>
          <a:p>
            <a:r>
              <a:rPr lang="en-US" sz="3600" dirty="0" smtClean="0"/>
              <a:t>The skills that underlie the communication across topics </a:t>
            </a:r>
          </a:p>
          <a:p>
            <a:r>
              <a:rPr lang="en-US" sz="3600" dirty="0" smtClean="0"/>
              <a:t>Can communicate on any topic</a:t>
            </a:r>
            <a:endParaRPr lang="en-US" sz="3600" dirty="0"/>
          </a:p>
        </p:txBody>
      </p:sp>
      <p:sp>
        <p:nvSpPr>
          <p:cNvPr id="9" name="TextBox 8"/>
          <p:cNvSpPr txBox="1"/>
          <p:nvPr/>
        </p:nvSpPr>
        <p:spPr>
          <a:xfrm>
            <a:off x="7967402" y="6520748"/>
            <a:ext cx="981596" cy="246221"/>
          </a:xfrm>
          <a:prstGeom prst="rect">
            <a:avLst/>
          </a:prstGeom>
          <a:noFill/>
        </p:spPr>
        <p:txBody>
          <a:bodyPr wrap="none" rtlCol="0">
            <a:spAutoFit/>
          </a:bodyPr>
          <a:lstStyle/>
          <a:p>
            <a:r>
              <a:rPr lang="en-US" sz="1000" dirty="0" smtClean="0"/>
              <a:t>(cc) villarreal15</a:t>
            </a:r>
            <a:endParaRPr lang="en-US" sz="1000" dirty="0"/>
          </a:p>
        </p:txBody>
      </p:sp>
    </p:spTree>
    <p:extLst>
      <p:ext uri="{BB962C8B-B14F-4D97-AF65-F5344CB8AC3E}">
        <p14:creationId xmlns:p14="http://schemas.microsoft.com/office/powerpoint/2010/main" val="2772120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will I know how I am doing?</a:t>
            </a:r>
            <a:endParaRPr lang="en-US" dirty="0"/>
          </a:p>
        </p:txBody>
      </p:sp>
      <p:sp>
        <p:nvSpPr>
          <p:cNvPr id="7" name="Content Placeholder 6"/>
          <p:cNvSpPr>
            <a:spLocks noGrp="1"/>
          </p:cNvSpPr>
          <p:nvPr>
            <p:ph idx="1"/>
          </p:nvPr>
        </p:nvSpPr>
        <p:spPr/>
        <p:txBody>
          <a:bodyPr/>
          <a:lstStyle/>
          <a:p>
            <a:pPr marL="0" indent="0">
              <a:buNone/>
            </a:pPr>
            <a:r>
              <a:rPr lang="en-US" dirty="0" smtClean="0"/>
              <a:t>Performance and Proficiency </a:t>
            </a:r>
            <a:r>
              <a:rPr lang="en-US" dirty="0" smtClean="0"/>
              <a:t>are </a:t>
            </a:r>
            <a:r>
              <a:rPr lang="en-US" dirty="0" smtClean="0"/>
              <a:t>measured on </a:t>
            </a:r>
            <a:r>
              <a:rPr lang="en-US" dirty="0" smtClean="0"/>
              <a:t>the same </a:t>
            </a:r>
            <a:r>
              <a:rPr lang="en-US" b="1" dirty="0" smtClean="0"/>
              <a:t>ACTFL </a:t>
            </a:r>
            <a:r>
              <a:rPr lang="en-US" b="1" dirty="0" smtClean="0"/>
              <a:t>Proficiency Scale</a:t>
            </a:r>
            <a:r>
              <a:rPr lang="en-US" dirty="0" smtClean="0"/>
              <a:t>. </a:t>
            </a:r>
          </a:p>
          <a:p>
            <a:endParaRPr lang="en-US" dirty="0" smtClean="0"/>
          </a:p>
          <a:p>
            <a:pPr marL="0" indent="0">
              <a:buNone/>
            </a:pPr>
            <a:endParaRPr lang="en-US" dirty="0"/>
          </a:p>
        </p:txBody>
      </p:sp>
      <p:sp>
        <p:nvSpPr>
          <p:cNvPr id="11" name="TextBox 10"/>
          <p:cNvSpPr txBox="1"/>
          <p:nvPr/>
        </p:nvSpPr>
        <p:spPr>
          <a:xfrm>
            <a:off x="7967402" y="6520748"/>
            <a:ext cx="981596" cy="246221"/>
          </a:xfrm>
          <a:prstGeom prst="rect">
            <a:avLst/>
          </a:prstGeom>
          <a:noFill/>
        </p:spPr>
        <p:txBody>
          <a:bodyPr wrap="none" rtlCol="0">
            <a:spAutoFit/>
          </a:bodyPr>
          <a:lstStyle/>
          <a:p>
            <a:r>
              <a:rPr lang="en-US" sz="1000" dirty="0" smtClean="0"/>
              <a:t>(cc) villarreal15</a:t>
            </a:r>
            <a:endParaRPr lang="en-US" sz="1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4657" y="2374922"/>
            <a:ext cx="2943225" cy="3810000"/>
          </a:xfrm>
          <a:prstGeom prst="rect">
            <a:avLst/>
          </a:prstGeom>
        </p:spPr>
      </p:pic>
    </p:spTree>
    <p:extLst>
      <p:ext uri="{BB962C8B-B14F-4D97-AF65-F5344CB8AC3E}">
        <p14:creationId xmlns:p14="http://schemas.microsoft.com/office/powerpoint/2010/main" val="758540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Speaking the Language of </a:t>
            </a:r>
            <a:br>
              <a:rPr lang="en-US" dirty="0" smtClean="0"/>
            </a:br>
            <a:r>
              <a:rPr lang="en-US" dirty="0" smtClean="0"/>
              <a:t>Proficiency and Performance</a:t>
            </a:r>
            <a:endParaRPr lang="en-US" dirty="0"/>
          </a:p>
        </p:txBody>
      </p:sp>
      <p:sp>
        <p:nvSpPr>
          <p:cNvPr id="3" name="Content Placeholder 2"/>
          <p:cNvSpPr>
            <a:spLocks noGrp="1"/>
          </p:cNvSpPr>
          <p:nvPr>
            <p:ph sz="half" idx="1"/>
          </p:nvPr>
        </p:nvSpPr>
        <p:spPr>
          <a:xfrm>
            <a:off x="457200" y="2802194"/>
            <a:ext cx="4038600" cy="3323969"/>
          </a:xfrm>
        </p:spPr>
        <p:txBody>
          <a:bodyPr>
            <a:normAutofit/>
          </a:bodyPr>
          <a:lstStyle/>
          <a:p>
            <a:pPr marL="0" indent="0" algn="ctr">
              <a:buNone/>
            </a:pPr>
            <a:r>
              <a:rPr lang="en-US" sz="4000" b="1" dirty="0" smtClean="0"/>
              <a:t>The Martian and the Circus </a:t>
            </a:r>
            <a:endParaRPr lang="en-US" sz="4000" b="1"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54794" y="1600200"/>
            <a:ext cx="2625412" cy="4525963"/>
          </a:xfrm>
        </p:spPr>
      </p:pic>
      <p:sp>
        <p:nvSpPr>
          <p:cNvPr id="4" name="Slide Number Placeholder 3"/>
          <p:cNvSpPr>
            <a:spLocks noGrp="1"/>
          </p:cNvSpPr>
          <p:nvPr>
            <p:ph type="sldNum" sz="quarter" idx="12"/>
          </p:nvPr>
        </p:nvSpPr>
        <p:spPr/>
        <p:txBody>
          <a:bodyPr/>
          <a:lstStyle/>
          <a:p>
            <a:fld id="{078AA309-8C80-B544-8D0C-6E2421A4D394}" type="slidenum">
              <a:rPr lang="en-US" smtClean="0"/>
              <a:pPr/>
              <a:t>12</a:t>
            </a:fld>
            <a:endParaRPr lang="en-US"/>
          </a:p>
        </p:txBody>
      </p:sp>
    </p:spTree>
    <p:extLst>
      <p:ext uri="{BB962C8B-B14F-4D97-AF65-F5344CB8AC3E}">
        <p14:creationId xmlns:p14="http://schemas.microsoft.com/office/powerpoint/2010/main" val="4220122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This is you</a:t>
            </a:r>
            <a:endParaRPr lang="en-US" dirty="0"/>
          </a:p>
        </p:txBody>
      </p:sp>
      <p:sp>
        <p:nvSpPr>
          <p:cNvPr id="7" name="Content Placeholder 6"/>
          <p:cNvSpPr>
            <a:spLocks noGrp="1"/>
          </p:cNvSpPr>
          <p:nvPr>
            <p:ph sz="half" idx="1"/>
          </p:nvPr>
        </p:nvSpPr>
        <p:spPr/>
        <p:txBody>
          <a:bodyPr/>
          <a:lstStyle/>
          <a:p>
            <a:endParaRPr lang="en-US"/>
          </a:p>
        </p:txBody>
      </p:sp>
      <p:sp>
        <p:nvSpPr>
          <p:cNvPr id="10" name="Content Placeholder 9"/>
          <p:cNvSpPr>
            <a:spLocks noGrp="1"/>
          </p:cNvSpPr>
          <p:nvPr>
            <p:ph sz="half" idx="2"/>
          </p:nvPr>
        </p:nvSpPr>
        <p:spPr/>
        <p:txBody>
          <a:bodyPr/>
          <a:lstStyle/>
          <a:p>
            <a:endParaRPr lang="en-US"/>
          </a:p>
        </p:txBody>
      </p:sp>
      <p:pic>
        <p:nvPicPr>
          <p:cNvPr id="4" name="Picture 3" descr="Hiker-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5221" y="1764529"/>
            <a:ext cx="1445784" cy="2435005"/>
          </a:xfrm>
          <a:prstGeom prst="rect">
            <a:avLst/>
          </a:prstGeom>
        </p:spPr>
      </p:pic>
      <p:pic>
        <p:nvPicPr>
          <p:cNvPr id="5" name="Picture 4" descr="1405897408.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20590" y="1143000"/>
            <a:ext cx="3966210" cy="5105780"/>
          </a:xfrm>
          <a:prstGeom prst="rect">
            <a:avLst/>
          </a:prstGeom>
        </p:spPr>
      </p:pic>
      <p:sp>
        <p:nvSpPr>
          <p:cNvPr id="6" name="TextBox 5"/>
          <p:cNvSpPr txBox="1"/>
          <p:nvPr/>
        </p:nvSpPr>
        <p:spPr>
          <a:xfrm>
            <a:off x="731524" y="4298312"/>
            <a:ext cx="3285878" cy="2123658"/>
          </a:xfrm>
          <a:prstGeom prst="rect">
            <a:avLst/>
          </a:prstGeom>
          <a:noFill/>
        </p:spPr>
        <p:txBody>
          <a:bodyPr wrap="square" rtlCol="0">
            <a:spAutoFit/>
          </a:bodyPr>
          <a:lstStyle/>
          <a:p>
            <a:pPr algn="ctr"/>
            <a:r>
              <a:rPr lang="en-US" sz="4400" dirty="0"/>
              <a:t>on your Path to Proficiency…</a:t>
            </a:r>
          </a:p>
        </p:txBody>
      </p:sp>
      <p:sp>
        <p:nvSpPr>
          <p:cNvPr id="8" name="TextBox 7"/>
          <p:cNvSpPr txBox="1"/>
          <p:nvPr/>
        </p:nvSpPr>
        <p:spPr>
          <a:xfrm>
            <a:off x="252500" y="6520748"/>
            <a:ext cx="981596" cy="246221"/>
          </a:xfrm>
          <a:prstGeom prst="rect">
            <a:avLst/>
          </a:prstGeom>
          <a:noFill/>
        </p:spPr>
        <p:txBody>
          <a:bodyPr wrap="none" rtlCol="0">
            <a:spAutoFit/>
          </a:bodyPr>
          <a:lstStyle/>
          <a:p>
            <a:r>
              <a:rPr lang="en-US" sz="1000" dirty="0" smtClean="0"/>
              <a:t>(cc) villarreal15</a:t>
            </a:r>
            <a:endParaRPr lang="en-US" sz="1000" dirty="0"/>
          </a:p>
        </p:txBody>
      </p:sp>
      <p:sp>
        <p:nvSpPr>
          <p:cNvPr id="9" name="Curved Left Arrow 8"/>
          <p:cNvSpPr/>
          <p:nvPr/>
        </p:nvSpPr>
        <p:spPr>
          <a:xfrm>
            <a:off x="2988223" y="1275568"/>
            <a:ext cx="495143" cy="1051643"/>
          </a:xfrm>
          <a:prstGeom prst="curvedLef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2107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istakes.tiff"/>
          <p:cNvPicPr>
            <a:picLocks noChangeAspect="1"/>
          </p:cNvPicPr>
          <p:nvPr/>
        </p:nvPicPr>
        <p:blipFill rotWithShape="1">
          <a:blip r:embed="rId3">
            <a:extLst>
              <a:ext uri="{28A0092B-C50C-407E-A947-70E740481C1C}">
                <a14:useLocalDpi xmlns:a14="http://schemas.microsoft.com/office/drawing/2010/main" val="0"/>
              </a:ext>
            </a:extLst>
          </a:blip>
          <a:srcRect l="9569" r="8607"/>
          <a:stretch/>
        </p:blipFill>
        <p:spPr>
          <a:xfrm>
            <a:off x="2777490" y="1666612"/>
            <a:ext cx="4181768" cy="433413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p:cNvSpPr txBox="1"/>
          <p:nvPr/>
        </p:nvSpPr>
        <p:spPr>
          <a:xfrm>
            <a:off x="0" y="0"/>
            <a:ext cx="9144000" cy="1200329"/>
          </a:xfrm>
          <a:prstGeom prst="rect">
            <a:avLst/>
          </a:prstGeom>
          <a:noFill/>
        </p:spPr>
        <p:txBody>
          <a:bodyPr wrap="square" rtlCol="0">
            <a:spAutoFit/>
          </a:bodyPr>
          <a:lstStyle/>
          <a:p>
            <a:pPr algn="ctr"/>
            <a:r>
              <a:rPr lang="en-US" sz="7200" dirty="0" smtClean="0">
                <a:solidFill>
                  <a:srgbClr val="D84D7C"/>
                </a:solidFill>
                <a:latin typeface="Rockwell Extra Bold"/>
                <a:cs typeface="Rockwell Extra Bold"/>
              </a:rPr>
              <a:t>FAIL FORWARD!</a:t>
            </a:r>
            <a:endParaRPr lang="en-US" sz="7200" dirty="0">
              <a:solidFill>
                <a:srgbClr val="D84D7C"/>
              </a:solidFill>
              <a:latin typeface="Rockwell Extra Bold"/>
              <a:cs typeface="Rockwell Extra Bold"/>
            </a:endParaRPr>
          </a:p>
        </p:txBody>
      </p:sp>
      <p:sp>
        <p:nvSpPr>
          <p:cNvPr id="2" name="Title 1"/>
          <p:cNvSpPr>
            <a:spLocks noGrp="1"/>
          </p:cNvSpPr>
          <p:nvPr>
            <p:ph type="title"/>
          </p:nvPr>
        </p:nvSpPr>
        <p:spPr/>
        <p:txBody>
          <a:bodyPr/>
          <a:lstStyle/>
          <a:p>
            <a:r>
              <a:rPr lang="en-US" dirty="0" smtClean="0"/>
              <a:t>FAIL FORWARD</a:t>
            </a:r>
            <a:endParaRPr lang="en-US" dirty="0"/>
          </a:p>
        </p:txBody>
      </p:sp>
    </p:spTree>
    <p:extLst>
      <p:ext uri="{BB962C8B-B14F-4D97-AF65-F5344CB8AC3E}">
        <p14:creationId xmlns:p14="http://schemas.microsoft.com/office/powerpoint/2010/main" val="4252830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111" dirty="0" smtClean="0"/>
              <a:t>S</a:t>
            </a:r>
            <a:r>
              <a:rPr lang="en-US" sz="4000" dirty="0" smtClean="0">
                <a:solidFill>
                  <a:srgbClr val="0000FF"/>
                </a:solidFill>
              </a:rPr>
              <a:t>T</a:t>
            </a:r>
            <a:r>
              <a:rPr lang="en-US" sz="4800" dirty="0" smtClean="0">
                <a:solidFill>
                  <a:srgbClr val="8000FF"/>
                </a:solidFill>
              </a:rPr>
              <a:t>E</a:t>
            </a:r>
            <a:r>
              <a:rPr lang="en-US" sz="5400" dirty="0" smtClean="0">
                <a:solidFill>
                  <a:schemeClr val="accent6">
                    <a:lumMod val="75000"/>
                  </a:schemeClr>
                </a:solidFill>
              </a:rPr>
              <a:t>P</a:t>
            </a:r>
            <a:r>
              <a:rPr lang="en-US" sz="6000" dirty="0" smtClean="0">
                <a:solidFill>
                  <a:srgbClr val="88C516"/>
                </a:solidFill>
              </a:rPr>
              <a:t>S</a:t>
            </a:r>
            <a:r>
              <a:rPr lang="en-US" sz="6000" dirty="0" smtClean="0"/>
              <a:t> </a:t>
            </a:r>
            <a:r>
              <a:rPr lang="en-US" dirty="0" smtClean="0"/>
              <a:t>to </a:t>
            </a:r>
            <a:r>
              <a:rPr lang="en-US" dirty="0" smtClean="0">
                <a:latin typeface="Bernard MT Condensed"/>
                <a:cs typeface="Bernard MT Condensed"/>
              </a:rPr>
              <a:t>PROFICIENCY</a:t>
            </a:r>
            <a:r>
              <a:rPr lang="en-US" dirty="0" smtClean="0"/>
              <a:t> </a:t>
            </a:r>
            <a:endParaRPr lang="en-US" dirty="0"/>
          </a:p>
        </p:txBody>
      </p:sp>
      <p:sp>
        <p:nvSpPr>
          <p:cNvPr id="2" name="Content Placeholder 1"/>
          <p:cNvSpPr>
            <a:spLocks noGrp="1"/>
          </p:cNvSpPr>
          <p:nvPr>
            <p:ph idx="1"/>
          </p:nvPr>
        </p:nvSpPr>
        <p:spPr/>
        <p:txBody>
          <a:bodyPr/>
          <a:lstStyle/>
          <a:p>
            <a:endParaRPr lang="en-US" dirty="0"/>
          </a:p>
        </p:txBody>
      </p:sp>
      <p:sp>
        <p:nvSpPr>
          <p:cNvPr id="9" name="Rectangle 8"/>
          <p:cNvSpPr/>
          <p:nvPr/>
        </p:nvSpPr>
        <p:spPr>
          <a:xfrm>
            <a:off x="2091690" y="2937510"/>
            <a:ext cx="2292574" cy="2412103"/>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smtClean="0">
                <a:solidFill>
                  <a:schemeClr val="tx2">
                    <a:lumMod val="20000"/>
                    <a:lumOff val="80000"/>
                  </a:schemeClr>
                </a:solidFill>
                <a:latin typeface="Rockwell Extra Bold"/>
                <a:cs typeface="Rockwell Extra Bold"/>
              </a:rPr>
              <a:t>NOVICE LOW</a:t>
            </a:r>
            <a:endParaRPr lang="en-US" b="1" dirty="0" smtClean="0">
              <a:solidFill>
                <a:schemeClr val="tx2">
                  <a:lumMod val="20000"/>
                  <a:lumOff val="80000"/>
                </a:schemeClr>
              </a:solidFill>
            </a:endParaRPr>
          </a:p>
          <a:p>
            <a:pPr algn="ctr"/>
            <a:endParaRPr lang="en-US" dirty="0" smtClean="0"/>
          </a:p>
          <a:p>
            <a:pPr algn="ctr"/>
            <a:endParaRPr lang="en-US" dirty="0"/>
          </a:p>
        </p:txBody>
      </p:sp>
      <p:sp>
        <p:nvSpPr>
          <p:cNvPr id="10" name="Rectangle 9"/>
          <p:cNvSpPr/>
          <p:nvPr/>
        </p:nvSpPr>
        <p:spPr>
          <a:xfrm>
            <a:off x="4384264" y="2000250"/>
            <a:ext cx="2242864" cy="3335683"/>
          </a:xfrm>
          <a:prstGeom prst="rect">
            <a:avLst/>
          </a:prstGeom>
          <a:solidFill>
            <a:srgbClr val="8000FF"/>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smtClean="0">
                <a:solidFill>
                  <a:schemeClr val="accent4">
                    <a:lumMod val="20000"/>
                    <a:lumOff val="80000"/>
                  </a:schemeClr>
                </a:solidFill>
                <a:latin typeface="Rockwell Extra Bold"/>
                <a:cs typeface="Rockwell Extra Bold"/>
              </a:rPr>
              <a:t>NOVICE MID</a:t>
            </a:r>
          </a:p>
          <a:p>
            <a:pPr algn="ctr"/>
            <a:endParaRPr lang="en-US" sz="3600" b="1" dirty="0" smtClean="0">
              <a:latin typeface="Rockwell Extra Bold"/>
              <a:cs typeface="Rockwell Extra Bold"/>
            </a:endParaRPr>
          </a:p>
          <a:p>
            <a:pPr algn="ctr"/>
            <a:endParaRPr lang="en-US" b="1" dirty="0"/>
          </a:p>
        </p:txBody>
      </p:sp>
      <p:sp>
        <p:nvSpPr>
          <p:cNvPr id="11" name="Rectangle 10"/>
          <p:cNvSpPr/>
          <p:nvPr/>
        </p:nvSpPr>
        <p:spPr>
          <a:xfrm>
            <a:off x="6629684" y="1258860"/>
            <a:ext cx="2225116" cy="428552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dirty="0" smtClean="0">
                <a:solidFill>
                  <a:schemeClr val="accent6">
                    <a:lumMod val="75000"/>
                  </a:schemeClr>
                </a:solidFill>
                <a:latin typeface="Rockwell Extra Bold"/>
                <a:cs typeface="Rockwell Extra Bold"/>
              </a:rPr>
              <a:t>NOVICE HIGH</a:t>
            </a:r>
          </a:p>
          <a:p>
            <a:pPr algn="ctr"/>
            <a:endParaRPr lang="en-US" sz="3600" b="1" dirty="0">
              <a:solidFill>
                <a:schemeClr val="tx1"/>
              </a:solidFill>
              <a:latin typeface="Rockwell Extra Bold"/>
              <a:cs typeface="Rockwell Extra Bold"/>
            </a:endParaRPr>
          </a:p>
          <a:p>
            <a:pPr algn="ctr"/>
            <a:endParaRPr lang="en-US" sz="3600" b="1" dirty="0" smtClean="0">
              <a:solidFill>
                <a:schemeClr val="tx1"/>
              </a:solidFill>
              <a:latin typeface="Rockwell Extra Bold"/>
              <a:cs typeface="Rockwell Extra Bold"/>
            </a:endParaRPr>
          </a:p>
          <a:p>
            <a:pPr algn="ctr"/>
            <a:endParaRPr lang="en-US" sz="3600" b="1" dirty="0" smtClean="0">
              <a:solidFill>
                <a:schemeClr val="tx1"/>
              </a:solidFill>
              <a:latin typeface="Rockwell Extra Bold"/>
              <a:cs typeface="Rockwell Extra Bold"/>
            </a:endParaRPr>
          </a:p>
          <a:p>
            <a:pPr algn="ctr"/>
            <a:endParaRPr lang="en-US" b="1" dirty="0">
              <a:solidFill>
                <a:schemeClr val="tx1"/>
              </a:solidFill>
            </a:endParaRPr>
          </a:p>
        </p:txBody>
      </p:sp>
      <p:sp>
        <p:nvSpPr>
          <p:cNvPr id="12" name="Rectangle 11"/>
          <p:cNvSpPr/>
          <p:nvPr/>
        </p:nvSpPr>
        <p:spPr>
          <a:xfrm>
            <a:off x="2091690" y="5349612"/>
            <a:ext cx="6763110" cy="1048939"/>
          </a:xfrm>
          <a:prstGeom prst="rect">
            <a:avLst/>
          </a:prstGeom>
          <a:solidFill>
            <a:schemeClr val="tx1"/>
          </a:solidFill>
          <a:ln>
            <a:solidFill>
              <a:srgbClr val="604A7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latin typeface="Rockwell Extra Bold"/>
                <a:cs typeface="Rockwell Extra Bold"/>
              </a:rPr>
              <a:t>NOVICE</a:t>
            </a:r>
            <a:endParaRPr lang="en-US" sz="4400" dirty="0">
              <a:latin typeface="Rockwell Extra Bold"/>
              <a:cs typeface="Rockwell Extra Bold"/>
            </a:endParaRPr>
          </a:p>
        </p:txBody>
      </p:sp>
      <p:pic>
        <p:nvPicPr>
          <p:cNvPr id="16" name="Picture 15" descr="Hiker-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146" y="4715072"/>
            <a:ext cx="965200" cy="1625600"/>
          </a:xfrm>
          <a:prstGeom prst="rect">
            <a:avLst/>
          </a:prstGeom>
        </p:spPr>
      </p:pic>
      <p:sp>
        <p:nvSpPr>
          <p:cNvPr id="17" name="TextBox 16"/>
          <p:cNvSpPr txBox="1"/>
          <p:nvPr/>
        </p:nvSpPr>
        <p:spPr>
          <a:xfrm>
            <a:off x="8021000" y="6514412"/>
            <a:ext cx="981596" cy="246221"/>
          </a:xfrm>
          <a:prstGeom prst="rect">
            <a:avLst/>
          </a:prstGeom>
          <a:noFill/>
        </p:spPr>
        <p:txBody>
          <a:bodyPr wrap="none" rtlCol="0">
            <a:spAutoFit/>
          </a:bodyPr>
          <a:lstStyle/>
          <a:p>
            <a:r>
              <a:rPr lang="en-US" sz="1000" dirty="0" smtClean="0">
                <a:solidFill>
                  <a:schemeClr val="bg1"/>
                </a:solidFill>
              </a:rPr>
              <a:t>(cc) villarreal15</a:t>
            </a:r>
            <a:endParaRPr lang="en-US" sz="1000" dirty="0">
              <a:solidFill>
                <a:schemeClr val="bg1"/>
              </a:solidFill>
            </a:endParaRPr>
          </a:p>
        </p:txBody>
      </p:sp>
      <p:sp>
        <p:nvSpPr>
          <p:cNvPr id="13" name="TextBox 12"/>
          <p:cNvSpPr txBox="1"/>
          <p:nvPr/>
        </p:nvSpPr>
        <p:spPr>
          <a:xfrm>
            <a:off x="7705204" y="6029220"/>
            <a:ext cx="981596" cy="246221"/>
          </a:xfrm>
          <a:prstGeom prst="rect">
            <a:avLst/>
          </a:prstGeom>
          <a:noFill/>
        </p:spPr>
        <p:txBody>
          <a:bodyPr wrap="none" rtlCol="0">
            <a:spAutoFit/>
          </a:bodyPr>
          <a:lstStyle/>
          <a:p>
            <a:r>
              <a:rPr lang="en-US" sz="1000" dirty="0" smtClean="0">
                <a:solidFill>
                  <a:schemeClr val="bg1"/>
                </a:solidFill>
              </a:rPr>
              <a:t>(cc) villarreal15</a:t>
            </a:r>
            <a:endParaRPr lang="en-US" sz="1000" dirty="0">
              <a:solidFill>
                <a:schemeClr val="bg1"/>
              </a:solidFill>
            </a:endParaRPr>
          </a:p>
        </p:txBody>
      </p:sp>
    </p:spTree>
    <p:extLst>
      <p:ext uri="{BB962C8B-B14F-4D97-AF65-F5344CB8AC3E}">
        <p14:creationId xmlns:p14="http://schemas.microsoft.com/office/powerpoint/2010/main" val="36742897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111" dirty="0" smtClean="0"/>
              <a:t>S</a:t>
            </a:r>
            <a:r>
              <a:rPr lang="en-US" sz="4000" dirty="0" smtClean="0">
                <a:solidFill>
                  <a:srgbClr val="0000FF"/>
                </a:solidFill>
              </a:rPr>
              <a:t>T</a:t>
            </a:r>
            <a:r>
              <a:rPr lang="en-US" sz="4800" dirty="0" smtClean="0">
                <a:solidFill>
                  <a:srgbClr val="8000FF"/>
                </a:solidFill>
              </a:rPr>
              <a:t>E</a:t>
            </a:r>
            <a:r>
              <a:rPr lang="en-US" sz="5400" dirty="0" smtClean="0">
                <a:solidFill>
                  <a:schemeClr val="accent6">
                    <a:lumMod val="75000"/>
                  </a:schemeClr>
                </a:solidFill>
              </a:rPr>
              <a:t>P</a:t>
            </a:r>
            <a:r>
              <a:rPr lang="en-US" sz="6000" dirty="0" smtClean="0">
                <a:solidFill>
                  <a:srgbClr val="88C516"/>
                </a:solidFill>
              </a:rPr>
              <a:t>S </a:t>
            </a:r>
            <a:r>
              <a:rPr lang="en-US" dirty="0" smtClean="0"/>
              <a:t>to </a:t>
            </a:r>
            <a:r>
              <a:rPr lang="en-US" dirty="0" smtClean="0">
                <a:latin typeface="Bernard MT Condensed"/>
                <a:cs typeface="Bernard MT Condensed"/>
              </a:rPr>
              <a:t>PROFICIENCY</a:t>
            </a:r>
            <a:r>
              <a:rPr lang="en-US" dirty="0" smtClean="0"/>
              <a:t> </a:t>
            </a:r>
            <a:endParaRPr lang="en-US" dirty="0"/>
          </a:p>
        </p:txBody>
      </p:sp>
      <p:sp>
        <p:nvSpPr>
          <p:cNvPr id="9" name="Rectangle 8"/>
          <p:cNvSpPr/>
          <p:nvPr/>
        </p:nvSpPr>
        <p:spPr>
          <a:xfrm>
            <a:off x="1156329" y="3867399"/>
            <a:ext cx="2653869" cy="2630401"/>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accent1">
                    <a:lumMod val="20000"/>
                    <a:lumOff val="80000"/>
                  </a:schemeClr>
                </a:solidFill>
                <a:latin typeface="Rockwell Extra Bold"/>
                <a:cs typeface="Rockwell Extra Bold"/>
              </a:rPr>
              <a:t>NOVICE LOW</a:t>
            </a:r>
            <a:endParaRPr lang="en-US" sz="2400" b="1" dirty="0" smtClean="0">
              <a:solidFill>
                <a:schemeClr val="accent1">
                  <a:lumMod val="20000"/>
                  <a:lumOff val="80000"/>
                </a:schemeClr>
              </a:solidFill>
            </a:endParaRPr>
          </a:p>
          <a:p>
            <a:pPr algn="ctr"/>
            <a:endParaRPr lang="en-US" sz="2400" b="1" dirty="0">
              <a:solidFill>
                <a:schemeClr val="accent1">
                  <a:lumMod val="20000"/>
                  <a:lumOff val="80000"/>
                </a:schemeClr>
              </a:solidFill>
            </a:endParaRPr>
          </a:p>
          <a:p>
            <a:pPr algn="ctr"/>
            <a:r>
              <a:rPr lang="en-US" sz="2400" b="1" dirty="0" smtClean="0">
                <a:solidFill>
                  <a:schemeClr val="accent1">
                    <a:lumMod val="20000"/>
                    <a:lumOff val="80000"/>
                  </a:schemeClr>
                </a:solidFill>
                <a:latin typeface="Rockwell"/>
                <a:cs typeface="Rockwell"/>
              </a:rPr>
              <a:t>Uses isolated Words</a:t>
            </a:r>
          </a:p>
          <a:p>
            <a:pPr algn="ctr"/>
            <a:endParaRPr lang="en-US" dirty="0" smtClean="0"/>
          </a:p>
          <a:p>
            <a:pPr algn="ctr"/>
            <a:endParaRPr lang="en-US" dirty="0"/>
          </a:p>
        </p:txBody>
      </p:sp>
      <p:sp>
        <p:nvSpPr>
          <p:cNvPr id="10" name="Rectangle 9"/>
          <p:cNvSpPr/>
          <p:nvPr/>
        </p:nvSpPr>
        <p:spPr>
          <a:xfrm>
            <a:off x="3810198" y="2616182"/>
            <a:ext cx="2623065" cy="3881618"/>
          </a:xfrm>
          <a:prstGeom prst="rect">
            <a:avLst/>
          </a:prstGeom>
          <a:solidFill>
            <a:srgbClr val="8000FF"/>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smtClean="0">
                <a:solidFill>
                  <a:schemeClr val="accent4">
                    <a:lumMod val="20000"/>
                    <a:lumOff val="80000"/>
                  </a:schemeClr>
                </a:solidFill>
                <a:latin typeface="Rockwell Extra Bold"/>
                <a:cs typeface="Rockwell Extra Bold"/>
              </a:rPr>
              <a:t>NOVICE MID</a:t>
            </a:r>
          </a:p>
          <a:p>
            <a:pPr algn="ctr"/>
            <a:endParaRPr lang="en-US" sz="2400" b="1" dirty="0" smtClean="0">
              <a:solidFill>
                <a:schemeClr val="accent4">
                  <a:lumMod val="20000"/>
                  <a:lumOff val="80000"/>
                </a:schemeClr>
              </a:solidFill>
              <a:latin typeface="Rockwell Extra Bold"/>
              <a:cs typeface="Rockwell Extra Bold"/>
            </a:endParaRPr>
          </a:p>
          <a:p>
            <a:pPr algn="ctr"/>
            <a:r>
              <a:rPr lang="en-US" sz="3600" b="1" dirty="0" smtClean="0">
                <a:latin typeface="Rockwell Extra Bold"/>
                <a:cs typeface="Rockwell Extra Bold"/>
              </a:rPr>
              <a:t> </a:t>
            </a:r>
          </a:p>
          <a:p>
            <a:pPr algn="ctr"/>
            <a:endParaRPr lang="en-US" b="1" dirty="0"/>
          </a:p>
        </p:txBody>
      </p:sp>
      <p:sp>
        <p:nvSpPr>
          <p:cNvPr id="11" name="Rectangle 10"/>
          <p:cNvSpPr/>
          <p:nvPr/>
        </p:nvSpPr>
        <p:spPr>
          <a:xfrm>
            <a:off x="6433263" y="1518997"/>
            <a:ext cx="2710737" cy="4978804"/>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dirty="0" smtClean="0">
                <a:solidFill>
                  <a:schemeClr val="accent6">
                    <a:lumMod val="75000"/>
                  </a:schemeClr>
                </a:solidFill>
                <a:latin typeface="Rockwell Extra Bold"/>
                <a:cs typeface="Rockwell Extra Bold"/>
              </a:rPr>
              <a:t>NOVICE HIGH</a:t>
            </a:r>
          </a:p>
          <a:p>
            <a:pPr algn="ctr"/>
            <a:endParaRPr lang="en-US" sz="3600" b="1" dirty="0">
              <a:solidFill>
                <a:schemeClr val="tx1"/>
              </a:solidFill>
              <a:latin typeface="Rockwell Extra Bold"/>
              <a:cs typeface="Rockwell Extra Bold"/>
            </a:endParaRPr>
          </a:p>
          <a:p>
            <a:pPr algn="ctr"/>
            <a:r>
              <a:rPr lang="en-US" b="1" dirty="0" smtClean="0">
                <a:solidFill>
                  <a:schemeClr val="tx1"/>
                </a:solidFill>
              </a:rPr>
              <a:t> </a:t>
            </a:r>
          </a:p>
          <a:p>
            <a:pPr algn="ctr"/>
            <a:endParaRPr lang="en-US" sz="3600" b="1" dirty="0">
              <a:solidFill>
                <a:schemeClr val="tx1"/>
              </a:solidFill>
              <a:latin typeface="Rockwell Extra Bold"/>
              <a:cs typeface="Rockwell Extra Bold"/>
            </a:endParaRPr>
          </a:p>
          <a:p>
            <a:pPr algn="ctr"/>
            <a:endParaRPr lang="en-US" sz="3600" b="1" dirty="0" smtClean="0">
              <a:solidFill>
                <a:schemeClr val="tx1"/>
              </a:solidFill>
              <a:latin typeface="Rockwell Extra Bold"/>
              <a:cs typeface="Rockwell Extra Bold"/>
            </a:endParaRPr>
          </a:p>
        </p:txBody>
      </p:sp>
      <p:sp>
        <p:nvSpPr>
          <p:cNvPr id="12" name="Rectangle 11"/>
          <p:cNvSpPr/>
          <p:nvPr/>
        </p:nvSpPr>
        <p:spPr>
          <a:xfrm>
            <a:off x="1156329" y="5782142"/>
            <a:ext cx="7987671" cy="1075858"/>
          </a:xfrm>
          <a:prstGeom prst="rect">
            <a:avLst/>
          </a:prstGeom>
          <a:solidFill>
            <a:schemeClr val="tx1"/>
          </a:solidFill>
          <a:ln>
            <a:solidFill>
              <a:srgbClr val="604A7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latin typeface="Rockwell Extra Bold"/>
                <a:cs typeface="Rockwell Extra Bold"/>
              </a:rPr>
              <a:t>NOVICE</a:t>
            </a:r>
            <a:endParaRPr lang="en-US" sz="4400" dirty="0">
              <a:latin typeface="Rockwell Extra Bold"/>
              <a:cs typeface="Rockwell Extra Bold"/>
            </a:endParaRPr>
          </a:p>
        </p:txBody>
      </p:sp>
      <p:pic>
        <p:nvPicPr>
          <p:cNvPr id="2" name="Picture 1" descr="Hiker-icon.png"/>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179964" y="2241799"/>
            <a:ext cx="965200" cy="1625600"/>
          </a:xfrm>
          <a:prstGeom prst="rect">
            <a:avLst/>
          </a:prstGeom>
        </p:spPr>
      </p:pic>
      <p:sp>
        <p:nvSpPr>
          <p:cNvPr id="13" name="TextBox 12"/>
          <p:cNvSpPr txBox="1"/>
          <p:nvPr/>
        </p:nvSpPr>
        <p:spPr>
          <a:xfrm>
            <a:off x="8001154" y="6499877"/>
            <a:ext cx="981596" cy="246221"/>
          </a:xfrm>
          <a:prstGeom prst="rect">
            <a:avLst/>
          </a:prstGeom>
          <a:noFill/>
        </p:spPr>
        <p:txBody>
          <a:bodyPr wrap="none" rtlCol="0">
            <a:spAutoFit/>
          </a:bodyPr>
          <a:lstStyle/>
          <a:p>
            <a:r>
              <a:rPr lang="en-US" sz="1000" dirty="0" smtClean="0">
                <a:solidFill>
                  <a:schemeClr val="bg1"/>
                </a:solidFill>
              </a:rPr>
              <a:t>(cc) villarreal15</a:t>
            </a:r>
            <a:endParaRPr lang="en-US" sz="1000" dirty="0">
              <a:solidFill>
                <a:schemeClr val="bg1"/>
              </a:solidFill>
            </a:endParaRPr>
          </a:p>
        </p:txBody>
      </p:sp>
    </p:spTree>
    <p:extLst>
      <p:ext uri="{BB962C8B-B14F-4D97-AF65-F5344CB8AC3E}">
        <p14:creationId xmlns:p14="http://schemas.microsoft.com/office/powerpoint/2010/main" val="39637089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111" dirty="0" err="1" smtClean="0"/>
              <a:t>S</a:t>
            </a:r>
            <a:r>
              <a:rPr lang="en-US" sz="4000" dirty="0" err="1" smtClean="0">
                <a:solidFill>
                  <a:srgbClr val="0000FF"/>
                </a:solidFill>
              </a:rPr>
              <a:t>T</a:t>
            </a:r>
            <a:r>
              <a:rPr lang="en-US" sz="4800" dirty="0" err="1" smtClean="0">
                <a:solidFill>
                  <a:srgbClr val="8000FF"/>
                </a:solidFill>
              </a:rPr>
              <a:t>E</a:t>
            </a:r>
            <a:r>
              <a:rPr lang="en-US" sz="5400" dirty="0" err="1" smtClean="0">
                <a:solidFill>
                  <a:schemeClr val="accent6">
                    <a:lumMod val="75000"/>
                  </a:schemeClr>
                </a:solidFill>
              </a:rPr>
              <a:t>P</a:t>
            </a:r>
            <a:r>
              <a:rPr lang="en-US" sz="6000" dirty="0" err="1" smtClean="0">
                <a:solidFill>
                  <a:srgbClr val="88C516"/>
                </a:solidFill>
              </a:rPr>
              <a:t>S</a:t>
            </a:r>
            <a:r>
              <a:rPr lang="en-US" dirty="0" err="1" smtClean="0"/>
              <a:t>to</a:t>
            </a:r>
            <a:r>
              <a:rPr lang="en-US" dirty="0" smtClean="0"/>
              <a:t> </a:t>
            </a:r>
            <a:r>
              <a:rPr lang="en-US" dirty="0" smtClean="0">
                <a:latin typeface="Bernard MT Condensed"/>
                <a:cs typeface="Bernard MT Condensed"/>
              </a:rPr>
              <a:t>PROFICIENCY</a:t>
            </a:r>
            <a:r>
              <a:rPr lang="en-US" dirty="0" smtClean="0"/>
              <a:t> </a:t>
            </a:r>
            <a:endParaRPr lang="en-US" dirty="0"/>
          </a:p>
        </p:txBody>
      </p:sp>
      <p:sp>
        <p:nvSpPr>
          <p:cNvPr id="3" name="Content Placeholder 2"/>
          <p:cNvSpPr>
            <a:spLocks noGrp="1"/>
          </p:cNvSpPr>
          <p:nvPr>
            <p:ph idx="1"/>
          </p:nvPr>
        </p:nvSpPr>
        <p:spPr/>
        <p:txBody>
          <a:bodyPr/>
          <a:lstStyle/>
          <a:p>
            <a:endParaRPr lang="en-US"/>
          </a:p>
        </p:txBody>
      </p:sp>
      <p:sp>
        <p:nvSpPr>
          <p:cNvPr id="9" name="Rectangle 8"/>
          <p:cNvSpPr/>
          <p:nvPr/>
        </p:nvSpPr>
        <p:spPr>
          <a:xfrm>
            <a:off x="1156329" y="3867399"/>
            <a:ext cx="2653869" cy="2630401"/>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smtClean="0">
                <a:solidFill>
                  <a:schemeClr val="accent1">
                    <a:lumMod val="20000"/>
                    <a:lumOff val="80000"/>
                  </a:schemeClr>
                </a:solidFill>
                <a:latin typeface="Rockwell Extra Bold"/>
                <a:cs typeface="Rockwell Extra Bold"/>
              </a:rPr>
              <a:t>NOVICE LOW</a:t>
            </a:r>
            <a:endParaRPr lang="en-US" sz="3600" b="1" dirty="0" smtClean="0">
              <a:solidFill>
                <a:schemeClr val="accent1">
                  <a:lumMod val="20000"/>
                  <a:lumOff val="80000"/>
                </a:schemeClr>
              </a:solidFill>
            </a:endParaRPr>
          </a:p>
          <a:p>
            <a:pPr algn="ctr"/>
            <a:endParaRPr lang="en-US" dirty="0" smtClean="0"/>
          </a:p>
          <a:p>
            <a:pPr algn="ctr"/>
            <a:endParaRPr lang="en-US" dirty="0"/>
          </a:p>
        </p:txBody>
      </p:sp>
      <p:sp>
        <p:nvSpPr>
          <p:cNvPr id="10" name="Rectangle 9"/>
          <p:cNvSpPr/>
          <p:nvPr/>
        </p:nvSpPr>
        <p:spPr>
          <a:xfrm>
            <a:off x="3810198" y="2616182"/>
            <a:ext cx="2623065" cy="3881618"/>
          </a:xfrm>
          <a:prstGeom prst="rect">
            <a:avLst/>
          </a:prstGeom>
          <a:solidFill>
            <a:srgbClr val="8000FF"/>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smtClean="0">
                <a:solidFill>
                  <a:schemeClr val="accent4">
                    <a:lumMod val="20000"/>
                    <a:lumOff val="80000"/>
                  </a:schemeClr>
                </a:solidFill>
                <a:latin typeface="Rockwell Extra Bold"/>
                <a:cs typeface="Rockwell Extra Bold"/>
              </a:rPr>
              <a:t>NOVICE MID</a:t>
            </a:r>
          </a:p>
          <a:p>
            <a:pPr algn="ctr"/>
            <a:endParaRPr lang="en-US" sz="2400" b="1" dirty="0" smtClean="0">
              <a:solidFill>
                <a:schemeClr val="accent4">
                  <a:lumMod val="20000"/>
                  <a:lumOff val="80000"/>
                </a:schemeClr>
              </a:solidFill>
              <a:latin typeface="Rockwell Extra Bold"/>
              <a:cs typeface="Rockwell Extra Bold"/>
            </a:endParaRPr>
          </a:p>
          <a:p>
            <a:pPr algn="ctr"/>
            <a:r>
              <a:rPr lang="en-US" sz="2400" b="1" dirty="0">
                <a:latin typeface="Rockwell"/>
                <a:cs typeface="Rockwell"/>
              </a:rPr>
              <a:t>Topic specific </a:t>
            </a:r>
            <a:r>
              <a:rPr lang="en-US" sz="2400" b="1" dirty="0" smtClean="0">
                <a:latin typeface="Rockwell"/>
                <a:cs typeface="Rockwell"/>
              </a:rPr>
              <a:t>Lists &amp; phrases </a:t>
            </a:r>
            <a:endParaRPr lang="en-US" sz="2400" b="1" dirty="0">
              <a:latin typeface="Rockwell"/>
              <a:cs typeface="Rockwell"/>
            </a:endParaRPr>
          </a:p>
          <a:p>
            <a:pPr algn="ctr"/>
            <a:endParaRPr lang="en-US" sz="2400" b="1" dirty="0" smtClean="0">
              <a:solidFill>
                <a:schemeClr val="accent4">
                  <a:lumMod val="20000"/>
                  <a:lumOff val="80000"/>
                </a:schemeClr>
              </a:solidFill>
              <a:latin typeface="Rockwell Extra Bold"/>
              <a:cs typeface="Rockwell Extra Bold"/>
            </a:endParaRPr>
          </a:p>
          <a:p>
            <a:pPr algn="ctr"/>
            <a:r>
              <a:rPr lang="en-US" sz="3600" b="1" dirty="0" smtClean="0">
                <a:latin typeface="Rockwell Extra Bold"/>
                <a:cs typeface="Rockwell Extra Bold"/>
              </a:rPr>
              <a:t> </a:t>
            </a:r>
          </a:p>
          <a:p>
            <a:pPr algn="ctr"/>
            <a:endParaRPr lang="en-US" b="1" dirty="0"/>
          </a:p>
        </p:txBody>
      </p:sp>
      <p:sp>
        <p:nvSpPr>
          <p:cNvPr id="11" name="Rectangle 10"/>
          <p:cNvSpPr/>
          <p:nvPr/>
        </p:nvSpPr>
        <p:spPr>
          <a:xfrm>
            <a:off x="6433263" y="1518997"/>
            <a:ext cx="2710737" cy="4978804"/>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dirty="0" smtClean="0">
                <a:solidFill>
                  <a:schemeClr val="accent6">
                    <a:lumMod val="75000"/>
                  </a:schemeClr>
                </a:solidFill>
                <a:latin typeface="Rockwell Extra Bold"/>
                <a:cs typeface="Rockwell Extra Bold"/>
              </a:rPr>
              <a:t>NOVICE HIGH</a:t>
            </a:r>
          </a:p>
          <a:p>
            <a:r>
              <a:rPr lang="en-US" dirty="0" smtClean="0"/>
              <a:t> </a:t>
            </a:r>
            <a:endParaRPr lang="en-US" sz="3600" b="1" dirty="0" smtClean="0">
              <a:solidFill>
                <a:schemeClr val="tx1"/>
              </a:solidFill>
              <a:latin typeface="Rockwell Extra Bold"/>
              <a:cs typeface="Rockwell Extra Bold"/>
            </a:endParaRPr>
          </a:p>
          <a:p>
            <a:pPr algn="ctr"/>
            <a:endParaRPr lang="en-US" b="1" dirty="0" smtClean="0">
              <a:solidFill>
                <a:schemeClr val="tx1"/>
              </a:solidFill>
            </a:endParaRPr>
          </a:p>
          <a:p>
            <a:pPr algn="ctr"/>
            <a:endParaRPr lang="en-US" b="1" dirty="0">
              <a:solidFill>
                <a:schemeClr val="tx1"/>
              </a:solidFill>
            </a:endParaRPr>
          </a:p>
          <a:p>
            <a:pPr algn="ctr"/>
            <a:endParaRPr lang="en-US" b="1" dirty="0" smtClean="0">
              <a:solidFill>
                <a:schemeClr val="tx1"/>
              </a:solidFill>
            </a:endParaRPr>
          </a:p>
          <a:p>
            <a:pPr algn="ctr"/>
            <a:endParaRPr lang="en-US" b="1" dirty="0">
              <a:solidFill>
                <a:schemeClr val="tx1"/>
              </a:solidFill>
            </a:endParaRPr>
          </a:p>
          <a:p>
            <a:pPr algn="ctr"/>
            <a:endParaRPr lang="en-US" b="1" dirty="0" smtClean="0">
              <a:solidFill>
                <a:schemeClr val="tx1"/>
              </a:solidFill>
            </a:endParaRPr>
          </a:p>
          <a:p>
            <a:pPr algn="ctr"/>
            <a:endParaRPr lang="en-US" b="1" dirty="0">
              <a:solidFill>
                <a:schemeClr val="tx1"/>
              </a:solidFill>
            </a:endParaRPr>
          </a:p>
          <a:p>
            <a:pPr algn="ctr"/>
            <a:endParaRPr lang="en-US" b="1" dirty="0" smtClean="0">
              <a:solidFill>
                <a:schemeClr val="tx1"/>
              </a:solidFill>
            </a:endParaRPr>
          </a:p>
          <a:p>
            <a:pPr algn="ctr"/>
            <a:endParaRPr lang="en-US" b="1" dirty="0">
              <a:solidFill>
                <a:schemeClr val="tx1"/>
              </a:solidFill>
            </a:endParaRPr>
          </a:p>
          <a:p>
            <a:pPr algn="ctr"/>
            <a:endParaRPr lang="en-US" b="1" dirty="0" smtClean="0">
              <a:solidFill>
                <a:schemeClr val="tx1"/>
              </a:solidFill>
            </a:endParaRPr>
          </a:p>
          <a:p>
            <a:pPr algn="ctr"/>
            <a:endParaRPr lang="en-US" b="1" dirty="0">
              <a:solidFill>
                <a:schemeClr val="tx1"/>
              </a:solidFill>
            </a:endParaRPr>
          </a:p>
          <a:p>
            <a:pPr algn="ctr"/>
            <a:endParaRPr lang="en-US" b="1" dirty="0" smtClean="0">
              <a:solidFill>
                <a:schemeClr val="tx1"/>
              </a:solidFill>
            </a:endParaRPr>
          </a:p>
          <a:p>
            <a:pPr algn="ctr"/>
            <a:endParaRPr lang="en-US" b="1" dirty="0">
              <a:solidFill>
                <a:schemeClr val="tx1"/>
              </a:solidFill>
            </a:endParaRPr>
          </a:p>
        </p:txBody>
      </p:sp>
      <p:sp>
        <p:nvSpPr>
          <p:cNvPr id="12" name="Rectangle 11"/>
          <p:cNvSpPr/>
          <p:nvPr/>
        </p:nvSpPr>
        <p:spPr>
          <a:xfrm>
            <a:off x="1156329" y="5782142"/>
            <a:ext cx="7987671" cy="1075858"/>
          </a:xfrm>
          <a:prstGeom prst="rect">
            <a:avLst/>
          </a:prstGeom>
          <a:solidFill>
            <a:schemeClr val="tx1"/>
          </a:solidFill>
          <a:ln>
            <a:solidFill>
              <a:srgbClr val="604A7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latin typeface="Rockwell Extra Bold"/>
                <a:cs typeface="Rockwell Extra Bold"/>
              </a:rPr>
              <a:t>NOVICE</a:t>
            </a:r>
            <a:endParaRPr lang="en-US" sz="4400" dirty="0">
              <a:latin typeface="Rockwell Extra Bold"/>
              <a:cs typeface="Rockwell Extra Bold"/>
            </a:endParaRPr>
          </a:p>
        </p:txBody>
      </p:sp>
      <p:pic>
        <p:nvPicPr>
          <p:cNvPr id="2" name="Picture 1" descr="Hiker-icon.png"/>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871746" y="990582"/>
            <a:ext cx="965200" cy="1625600"/>
          </a:xfrm>
          <a:prstGeom prst="rect">
            <a:avLst/>
          </a:prstGeom>
        </p:spPr>
      </p:pic>
      <p:sp>
        <p:nvSpPr>
          <p:cNvPr id="13" name="TextBox 12"/>
          <p:cNvSpPr txBox="1"/>
          <p:nvPr/>
        </p:nvSpPr>
        <p:spPr>
          <a:xfrm>
            <a:off x="8001154" y="6519720"/>
            <a:ext cx="981596" cy="246221"/>
          </a:xfrm>
          <a:prstGeom prst="rect">
            <a:avLst/>
          </a:prstGeom>
          <a:noFill/>
        </p:spPr>
        <p:txBody>
          <a:bodyPr wrap="none" rtlCol="0">
            <a:spAutoFit/>
          </a:bodyPr>
          <a:lstStyle/>
          <a:p>
            <a:r>
              <a:rPr lang="en-US" sz="1000" dirty="0" smtClean="0">
                <a:solidFill>
                  <a:schemeClr val="bg1"/>
                </a:solidFill>
              </a:rPr>
              <a:t>(cc) villarreal15</a:t>
            </a:r>
            <a:endParaRPr lang="en-US" sz="1000" dirty="0">
              <a:solidFill>
                <a:schemeClr val="bg1"/>
              </a:solidFill>
            </a:endParaRPr>
          </a:p>
        </p:txBody>
      </p:sp>
    </p:spTree>
    <p:extLst>
      <p:ext uri="{BB962C8B-B14F-4D97-AF65-F5344CB8AC3E}">
        <p14:creationId xmlns:p14="http://schemas.microsoft.com/office/powerpoint/2010/main" val="16783185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111" dirty="0" smtClean="0"/>
              <a:t>S</a:t>
            </a:r>
            <a:r>
              <a:rPr lang="en-US" sz="4000" dirty="0" smtClean="0">
                <a:solidFill>
                  <a:srgbClr val="0000FF"/>
                </a:solidFill>
              </a:rPr>
              <a:t>T</a:t>
            </a:r>
            <a:r>
              <a:rPr lang="en-US" sz="4800" dirty="0" smtClean="0">
                <a:solidFill>
                  <a:srgbClr val="8000FF"/>
                </a:solidFill>
              </a:rPr>
              <a:t>E</a:t>
            </a:r>
            <a:r>
              <a:rPr lang="en-US" sz="5400" dirty="0" smtClean="0">
                <a:solidFill>
                  <a:schemeClr val="accent6">
                    <a:lumMod val="75000"/>
                  </a:schemeClr>
                </a:solidFill>
              </a:rPr>
              <a:t>P</a:t>
            </a:r>
            <a:r>
              <a:rPr lang="en-US" sz="6000" dirty="0" smtClean="0">
                <a:solidFill>
                  <a:srgbClr val="88C516"/>
                </a:solidFill>
              </a:rPr>
              <a:t>S </a:t>
            </a:r>
            <a:r>
              <a:rPr lang="en-US" dirty="0" smtClean="0"/>
              <a:t>to </a:t>
            </a:r>
            <a:r>
              <a:rPr lang="en-US" dirty="0" smtClean="0">
                <a:latin typeface="Bernard MT Condensed"/>
                <a:cs typeface="Bernard MT Condensed"/>
              </a:rPr>
              <a:t>PROFICIENCY</a:t>
            </a:r>
            <a:r>
              <a:rPr lang="en-US" dirty="0" smtClean="0"/>
              <a:t> </a:t>
            </a:r>
            <a:endParaRPr lang="en-US" dirty="0"/>
          </a:p>
        </p:txBody>
      </p:sp>
      <p:sp>
        <p:nvSpPr>
          <p:cNvPr id="2" name="Content Placeholder 1"/>
          <p:cNvSpPr>
            <a:spLocks noGrp="1"/>
          </p:cNvSpPr>
          <p:nvPr>
            <p:ph idx="1"/>
          </p:nvPr>
        </p:nvSpPr>
        <p:spPr/>
        <p:txBody>
          <a:bodyPr/>
          <a:lstStyle/>
          <a:p>
            <a:endParaRPr lang="en-US"/>
          </a:p>
        </p:txBody>
      </p:sp>
      <p:sp>
        <p:nvSpPr>
          <p:cNvPr id="9" name="Rectangle 8"/>
          <p:cNvSpPr/>
          <p:nvPr/>
        </p:nvSpPr>
        <p:spPr>
          <a:xfrm>
            <a:off x="1156329" y="3867399"/>
            <a:ext cx="2653869" cy="2630401"/>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smtClean="0">
                <a:solidFill>
                  <a:schemeClr val="accent1">
                    <a:lumMod val="20000"/>
                    <a:lumOff val="80000"/>
                  </a:schemeClr>
                </a:solidFill>
                <a:latin typeface="Rockwell Extra Bold"/>
                <a:cs typeface="Rockwell Extra Bold"/>
              </a:rPr>
              <a:t>NOVICE LOW</a:t>
            </a:r>
            <a:endParaRPr lang="en-US" sz="3600" b="1" dirty="0" smtClean="0">
              <a:solidFill>
                <a:schemeClr val="accent1">
                  <a:lumMod val="20000"/>
                  <a:lumOff val="80000"/>
                </a:schemeClr>
              </a:solidFill>
            </a:endParaRPr>
          </a:p>
          <a:p>
            <a:pPr algn="ctr"/>
            <a:endParaRPr lang="en-US" dirty="0" smtClean="0"/>
          </a:p>
          <a:p>
            <a:pPr algn="ctr"/>
            <a:endParaRPr lang="en-US" dirty="0"/>
          </a:p>
        </p:txBody>
      </p:sp>
      <p:sp>
        <p:nvSpPr>
          <p:cNvPr id="10" name="Rectangle 9"/>
          <p:cNvSpPr/>
          <p:nvPr/>
        </p:nvSpPr>
        <p:spPr>
          <a:xfrm>
            <a:off x="3810198" y="2616182"/>
            <a:ext cx="2623065" cy="3881618"/>
          </a:xfrm>
          <a:prstGeom prst="rect">
            <a:avLst/>
          </a:prstGeom>
          <a:solidFill>
            <a:srgbClr val="8000FF"/>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smtClean="0">
                <a:solidFill>
                  <a:schemeClr val="accent4">
                    <a:lumMod val="20000"/>
                    <a:lumOff val="80000"/>
                  </a:schemeClr>
                </a:solidFill>
                <a:latin typeface="Rockwell Extra Bold"/>
                <a:cs typeface="Rockwell Extra Bold"/>
              </a:rPr>
              <a:t>NOVICE MID</a:t>
            </a:r>
          </a:p>
          <a:p>
            <a:pPr algn="ctr"/>
            <a:endParaRPr lang="en-US" sz="2400" b="1" dirty="0" smtClean="0">
              <a:solidFill>
                <a:schemeClr val="accent4">
                  <a:lumMod val="20000"/>
                  <a:lumOff val="80000"/>
                </a:schemeClr>
              </a:solidFill>
              <a:latin typeface="Rockwell Extra Bold"/>
              <a:cs typeface="Rockwell Extra Bold"/>
            </a:endParaRPr>
          </a:p>
          <a:p>
            <a:pPr algn="ctr"/>
            <a:r>
              <a:rPr lang="en-US" sz="3600" b="1" dirty="0" smtClean="0">
                <a:latin typeface="Rockwell Extra Bold"/>
                <a:cs typeface="Rockwell Extra Bold"/>
              </a:rPr>
              <a:t> </a:t>
            </a:r>
          </a:p>
          <a:p>
            <a:pPr algn="ctr"/>
            <a:endParaRPr lang="en-US" b="1" dirty="0"/>
          </a:p>
        </p:txBody>
      </p:sp>
      <p:sp>
        <p:nvSpPr>
          <p:cNvPr id="11" name="Rectangle 10"/>
          <p:cNvSpPr/>
          <p:nvPr/>
        </p:nvSpPr>
        <p:spPr>
          <a:xfrm>
            <a:off x="6433263" y="1518997"/>
            <a:ext cx="2710737" cy="4978804"/>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dirty="0" smtClean="0">
                <a:solidFill>
                  <a:schemeClr val="accent6">
                    <a:lumMod val="75000"/>
                  </a:schemeClr>
                </a:solidFill>
                <a:latin typeface="Rockwell Extra Bold"/>
                <a:cs typeface="Rockwell Extra Bold"/>
              </a:rPr>
              <a:t>NOVICE HIGH</a:t>
            </a:r>
          </a:p>
          <a:p>
            <a:pPr algn="ctr"/>
            <a:endParaRPr lang="en-US" dirty="0" smtClean="0">
              <a:latin typeface="Rockwell"/>
              <a:cs typeface="Rockwell"/>
            </a:endParaRPr>
          </a:p>
          <a:p>
            <a:pPr algn="ctr"/>
            <a:r>
              <a:rPr lang="en-US" dirty="0" smtClean="0">
                <a:solidFill>
                  <a:schemeClr val="accent6">
                    <a:lumMod val="75000"/>
                  </a:schemeClr>
                </a:solidFill>
                <a:latin typeface="Rockwell"/>
                <a:cs typeface="Rockwell"/>
              </a:rPr>
              <a:t>Production </a:t>
            </a:r>
            <a:r>
              <a:rPr lang="en-US" dirty="0">
                <a:solidFill>
                  <a:schemeClr val="accent6">
                    <a:lumMod val="75000"/>
                  </a:schemeClr>
                </a:solidFill>
                <a:latin typeface="Rockwell"/>
                <a:cs typeface="Rockwell"/>
              </a:rPr>
              <a:t>consists of</a:t>
            </a:r>
          </a:p>
          <a:p>
            <a:pPr algn="ctr"/>
            <a:r>
              <a:rPr lang="en-US" dirty="0">
                <a:solidFill>
                  <a:schemeClr val="accent6">
                    <a:lumMod val="75000"/>
                  </a:schemeClr>
                </a:solidFill>
                <a:latin typeface="Rockwell"/>
                <a:cs typeface="Rockwell"/>
              </a:rPr>
              <a:t>primarily lists, phrases,</a:t>
            </a:r>
          </a:p>
          <a:p>
            <a:pPr algn="ctr"/>
            <a:r>
              <a:rPr lang="en-US" dirty="0">
                <a:solidFill>
                  <a:schemeClr val="accent6">
                    <a:lumMod val="75000"/>
                  </a:schemeClr>
                </a:solidFill>
                <a:latin typeface="Rockwell"/>
                <a:cs typeface="Rockwell"/>
              </a:rPr>
              <a:t>fragments of</a:t>
            </a:r>
          </a:p>
          <a:p>
            <a:pPr algn="ctr"/>
            <a:r>
              <a:rPr lang="en-US" dirty="0">
                <a:solidFill>
                  <a:schemeClr val="accent6">
                    <a:lumMod val="75000"/>
                  </a:schemeClr>
                </a:solidFill>
                <a:latin typeface="Rockwell"/>
                <a:cs typeface="Rockwell"/>
              </a:rPr>
              <a:t>sentences, and chunks</a:t>
            </a:r>
          </a:p>
          <a:p>
            <a:pPr algn="ctr"/>
            <a:r>
              <a:rPr lang="en-US" dirty="0">
                <a:solidFill>
                  <a:schemeClr val="accent6">
                    <a:lumMod val="75000"/>
                  </a:schemeClr>
                </a:solidFill>
                <a:latin typeface="Rockwell"/>
                <a:cs typeface="Rockwell"/>
              </a:rPr>
              <a:t>of language related to</a:t>
            </a:r>
          </a:p>
          <a:p>
            <a:pPr algn="ctr"/>
            <a:r>
              <a:rPr lang="en-US" dirty="0">
                <a:solidFill>
                  <a:schemeClr val="accent6">
                    <a:lumMod val="75000"/>
                  </a:schemeClr>
                </a:solidFill>
                <a:latin typeface="Rockwell"/>
                <a:cs typeface="Rockwell"/>
              </a:rPr>
              <a:t>the topic or </a:t>
            </a:r>
            <a:r>
              <a:rPr lang="en-US" dirty="0" smtClean="0">
                <a:solidFill>
                  <a:schemeClr val="accent6">
                    <a:lumMod val="75000"/>
                  </a:schemeClr>
                </a:solidFill>
                <a:latin typeface="Rockwell"/>
                <a:cs typeface="Rockwell"/>
              </a:rPr>
              <a:t>task.</a:t>
            </a:r>
            <a:endParaRPr lang="en-US" b="1" dirty="0" smtClean="0">
              <a:solidFill>
                <a:schemeClr val="accent6">
                  <a:lumMod val="75000"/>
                </a:schemeClr>
              </a:solidFill>
              <a:latin typeface="Rockwell Extra Bold"/>
              <a:cs typeface="Rockwell Extra Bold"/>
            </a:endParaRPr>
          </a:p>
          <a:p>
            <a:pPr algn="ctr"/>
            <a:endParaRPr lang="en-US" sz="3600" b="1" dirty="0" smtClean="0">
              <a:solidFill>
                <a:schemeClr val="tx1"/>
              </a:solidFill>
              <a:latin typeface="Rockwell Extra Bold"/>
              <a:cs typeface="Rockwell Extra Bold"/>
            </a:endParaRPr>
          </a:p>
          <a:p>
            <a:pPr algn="ctr"/>
            <a:endParaRPr lang="en-US" b="1" dirty="0">
              <a:solidFill>
                <a:schemeClr val="tx1"/>
              </a:solidFill>
            </a:endParaRPr>
          </a:p>
        </p:txBody>
      </p:sp>
      <p:sp>
        <p:nvSpPr>
          <p:cNvPr id="12" name="Rectangle 11"/>
          <p:cNvSpPr/>
          <p:nvPr/>
        </p:nvSpPr>
        <p:spPr>
          <a:xfrm>
            <a:off x="1156329" y="5782142"/>
            <a:ext cx="7987671" cy="1075858"/>
          </a:xfrm>
          <a:prstGeom prst="rect">
            <a:avLst/>
          </a:prstGeom>
          <a:solidFill>
            <a:schemeClr val="tx1"/>
          </a:solidFill>
          <a:ln>
            <a:solidFill>
              <a:srgbClr val="604A7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latin typeface="Rockwell Extra Bold"/>
                <a:cs typeface="Rockwell Extra Bold"/>
              </a:rPr>
              <a:t>NOVICE</a:t>
            </a:r>
            <a:endParaRPr lang="en-US" sz="4400" dirty="0">
              <a:latin typeface="Rockwell Extra Bold"/>
              <a:cs typeface="Rockwell Extra Bold"/>
            </a:endParaRPr>
          </a:p>
        </p:txBody>
      </p:sp>
      <p:pic>
        <p:nvPicPr>
          <p:cNvPr id="8" name="Picture 7" descr="Hiker-icon.png"/>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728709" y="125062"/>
            <a:ext cx="827649" cy="1393935"/>
          </a:xfrm>
          <a:prstGeom prst="rect">
            <a:avLst/>
          </a:prstGeom>
        </p:spPr>
      </p:pic>
      <p:sp>
        <p:nvSpPr>
          <p:cNvPr id="13" name="TextBox 12"/>
          <p:cNvSpPr txBox="1"/>
          <p:nvPr/>
        </p:nvSpPr>
        <p:spPr>
          <a:xfrm>
            <a:off x="8065560" y="6413221"/>
            <a:ext cx="981596" cy="246221"/>
          </a:xfrm>
          <a:prstGeom prst="rect">
            <a:avLst/>
          </a:prstGeom>
          <a:noFill/>
        </p:spPr>
        <p:txBody>
          <a:bodyPr wrap="none" rtlCol="0">
            <a:spAutoFit/>
          </a:bodyPr>
          <a:lstStyle/>
          <a:p>
            <a:r>
              <a:rPr lang="en-US" sz="1000" dirty="0" smtClean="0">
                <a:solidFill>
                  <a:schemeClr val="bg1"/>
                </a:solidFill>
              </a:rPr>
              <a:t>(cc) villarreal15</a:t>
            </a:r>
            <a:endParaRPr lang="en-US" sz="1000" dirty="0">
              <a:solidFill>
                <a:schemeClr val="bg1"/>
              </a:solidFill>
            </a:endParaRPr>
          </a:p>
        </p:txBody>
      </p:sp>
    </p:spTree>
    <p:extLst>
      <p:ext uri="{BB962C8B-B14F-4D97-AF65-F5344CB8AC3E}">
        <p14:creationId xmlns:p14="http://schemas.microsoft.com/office/powerpoint/2010/main" val="16908949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71985" y="3147002"/>
            <a:ext cx="2767607" cy="3710999"/>
          </a:xfrm>
          <a:prstGeom prst="rect">
            <a:avLst/>
          </a:prstGeom>
          <a:solidFill>
            <a:srgbClr val="88C516"/>
          </a:solidFill>
          <a:ln>
            <a:solidFill>
              <a:schemeClr val="accent3">
                <a:lumMod val="5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dirty="0" smtClean="0">
                <a:solidFill>
                  <a:schemeClr val="accent3">
                    <a:lumMod val="20000"/>
                    <a:lumOff val="80000"/>
                  </a:schemeClr>
                </a:solidFill>
                <a:latin typeface="Rockwell Extra Bold"/>
                <a:cs typeface="Rockwell Extra Bold"/>
              </a:rPr>
              <a:t>Intermediate</a:t>
            </a:r>
          </a:p>
          <a:p>
            <a:pPr algn="ctr"/>
            <a:r>
              <a:rPr lang="en-US" sz="2400" dirty="0" smtClean="0">
                <a:solidFill>
                  <a:schemeClr val="accent3">
                    <a:lumMod val="20000"/>
                    <a:lumOff val="80000"/>
                  </a:schemeClr>
                </a:solidFill>
                <a:latin typeface="Rockwell Extra Bold"/>
                <a:cs typeface="Rockwell Extra Bold"/>
              </a:rPr>
              <a:t>Low </a:t>
            </a:r>
          </a:p>
          <a:p>
            <a:pPr algn="ctr"/>
            <a:endParaRPr lang="en-US" sz="2400" dirty="0" smtClean="0">
              <a:solidFill>
                <a:schemeClr val="accent3">
                  <a:lumMod val="20000"/>
                  <a:lumOff val="80000"/>
                </a:schemeClr>
              </a:solidFill>
              <a:latin typeface="Rockwell Extra Bold"/>
              <a:cs typeface="Rockwell Extra Bold"/>
            </a:endParaRPr>
          </a:p>
          <a:p>
            <a:pPr algn="ctr"/>
            <a:endParaRPr lang="en-US" sz="800" dirty="0" smtClean="0">
              <a:solidFill>
                <a:schemeClr val="accent3">
                  <a:lumMod val="20000"/>
                  <a:lumOff val="80000"/>
                </a:schemeClr>
              </a:solidFill>
              <a:latin typeface="Rockwell Extra Bold"/>
              <a:cs typeface="Rockwell Extra Bold"/>
            </a:endParaRPr>
          </a:p>
          <a:p>
            <a:pPr algn="ctr"/>
            <a:endParaRPr lang="en-US" sz="2000" b="1" dirty="0" smtClean="0">
              <a:solidFill>
                <a:schemeClr val="accent3">
                  <a:lumMod val="20000"/>
                  <a:lumOff val="80000"/>
                </a:schemeClr>
              </a:solidFill>
              <a:latin typeface="Rockwell Extra Bold"/>
              <a:cs typeface="Rockwell Extra Bold"/>
            </a:endParaRPr>
          </a:p>
          <a:p>
            <a:pPr algn="ctr"/>
            <a:endParaRPr lang="en-US" sz="2000" b="1" dirty="0">
              <a:solidFill>
                <a:schemeClr val="accent3">
                  <a:lumMod val="20000"/>
                  <a:lumOff val="80000"/>
                </a:schemeClr>
              </a:solidFill>
              <a:latin typeface="Rockwell Extra Bold"/>
              <a:cs typeface="Rockwell Extra Bold"/>
            </a:endParaRPr>
          </a:p>
          <a:p>
            <a:pPr algn="ctr"/>
            <a:endParaRPr lang="en-US" sz="2000" b="1" dirty="0" smtClean="0">
              <a:solidFill>
                <a:schemeClr val="accent3">
                  <a:lumMod val="20000"/>
                  <a:lumOff val="80000"/>
                </a:schemeClr>
              </a:solidFill>
              <a:latin typeface="Rockwell Extra Bold"/>
              <a:cs typeface="Rockwell Extra Bold"/>
            </a:endParaRPr>
          </a:p>
        </p:txBody>
      </p:sp>
      <p:sp>
        <p:nvSpPr>
          <p:cNvPr id="13" name="Rectangle 12"/>
          <p:cNvSpPr/>
          <p:nvPr/>
        </p:nvSpPr>
        <p:spPr>
          <a:xfrm>
            <a:off x="3639592" y="2616182"/>
            <a:ext cx="2805519" cy="4241818"/>
          </a:xfrm>
          <a:prstGeom prst="rect">
            <a:avLst/>
          </a:prstGeom>
          <a:solidFill>
            <a:srgbClr val="E6B9B8"/>
          </a:solidFill>
          <a:ln>
            <a:solidFill>
              <a:schemeClr val="accent2">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dirty="0" smtClean="0">
                <a:solidFill>
                  <a:schemeClr val="accent2">
                    <a:lumMod val="75000"/>
                  </a:schemeClr>
                </a:solidFill>
                <a:latin typeface="Rockwell Extra Bold"/>
                <a:cs typeface="Rockwell Extra Bold"/>
              </a:rPr>
              <a:t>Intermediate</a:t>
            </a:r>
          </a:p>
          <a:p>
            <a:pPr algn="ctr"/>
            <a:r>
              <a:rPr lang="en-US" sz="2400" dirty="0" smtClean="0">
                <a:solidFill>
                  <a:schemeClr val="accent2">
                    <a:lumMod val="75000"/>
                  </a:schemeClr>
                </a:solidFill>
                <a:latin typeface="Rockwell Extra Bold"/>
                <a:cs typeface="Rockwell Extra Bold"/>
              </a:rPr>
              <a:t> Mid</a:t>
            </a:r>
          </a:p>
          <a:p>
            <a:pPr algn="ctr"/>
            <a:endParaRPr lang="en-US" sz="2400" dirty="0">
              <a:solidFill>
                <a:schemeClr val="accent2">
                  <a:lumMod val="75000"/>
                </a:schemeClr>
              </a:solidFill>
              <a:latin typeface="Rockwell Extra Bold"/>
              <a:cs typeface="Rockwell Extra Bold"/>
            </a:endParaRPr>
          </a:p>
          <a:p>
            <a:pPr algn="ctr"/>
            <a:endParaRPr lang="en-US" sz="2400" dirty="0" smtClean="0">
              <a:solidFill>
                <a:schemeClr val="accent2">
                  <a:lumMod val="75000"/>
                </a:schemeClr>
              </a:solidFill>
              <a:latin typeface="Rockwell Extra Bold"/>
              <a:cs typeface="Rockwell Extra Bold"/>
            </a:endParaRPr>
          </a:p>
          <a:p>
            <a:pPr algn="ctr"/>
            <a:endParaRPr lang="en-US" sz="2400" dirty="0">
              <a:solidFill>
                <a:schemeClr val="accent2">
                  <a:lumMod val="75000"/>
                </a:schemeClr>
              </a:solidFill>
              <a:latin typeface="Rockwell Extra Bold"/>
              <a:cs typeface="Rockwell Extra Bold"/>
            </a:endParaRPr>
          </a:p>
          <a:p>
            <a:pPr algn="ctr"/>
            <a:endParaRPr lang="en-US" sz="2400" dirty="0">
              <a:solidFill>
                <a:schemeClr val="accent2">
                  <a:lumMod val="75000"/>
                </a:schemeClr>
              </a:solidFill>
              <a:latin typeface="Rockwell Extra Bold"/>
              <a:cs typeface="Rockwell Extra Bold"/>
            </a:endParaRPr>
          </a:p>
        </p:txBody>
      </p:sp>
      <p:sp>
        <p:nvSpPr>
          <p:cNvPr id="14" name="Rectangle 13"/>
          <p:cNvSpPr/>
          <p:nvPr/>
        </p:nvSpPr>
        <p:spPr>
          <a:xfrm>
            <a:off x="6445111" y="1705556"/>
            <a:ext cx="2698890" cy="5152444"/>
          </a:xfrm>
          <a:prstGeom prst="rect">
            <a:avLst/>
          </a:prstGeom>
          <a:solidFill>
            <a:srgbClr val="212C80"/>
          </a:solidFill>
          <a:ln>
            <a:solidFill>
              <a:schemeClr val="bg1">
                <a:lumMod val="5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dirty="0" smtClean="0">
                <a:solidFill>
                  <a:schemeClr val="accent3">
                    <a:lumMod val="20000"/>
                    <a:lumOff val="80000"/>
                  </a:schemeClr>
                </a:solidFill>
                <a:latin typeface="Rockwell Extra Bold"/>
                <a:cs typeface="Rockwell Extra Bold"/>
              </a:rPr>
              <a:t>Intermediate </a:t>
            </a:r>
          </a:p>
          <a:p>
            <a:pPr algn="ctr"/>
            <a:r>
              <a:rPr lang="en-US" sz="2000" dirty="0" smtClean="0">
                <a:solidFill>
                  <a:schemeClr val="accent3">
                    <a:lumMod val="20000"/>
                    <a:lumOff val="80000"/>
                  </a:schemeClr>
                </a:solidFill>
                <a:latin typeface="Rockwell Extra Bold"/>
                <a:cs typeface="Rockwell Extra Bold"/>
              </a:rPr>
              <a:t>High</a:t>
            </a:r>
          </a:p>
          <a:p>
            <a:pPr algn="ctr"/>
            <a:endParaRPr lang="en-US" sz="2000" dirty="0">
              <a:solidFill>
                <a:schemeClr val="accent3">
                  <a:lumMod val="20000"/>
                  <a:lumOff val="80000"/>
                </a:schemeClr>
              </a:solidFill>
              <a:latin typeface="Rockwell Extra Bold"/>
              <a:cs typeface="Rockwell Extra Bold"/>
            </a:endParaRPr>
          </a:p>
          <a:p>
            <a:pPr algn="ctr"/>
            <a:endParaRPr lang="en-US" sz="2000" dirty="0" smtClean="0">
              <a:solidFill>
                <a:schemeClr val="accent3">
                  <a:lumMod val="20000"/>
                  <a:lumOff val="80000"/>
                </a:schemeClr>
              </a:solidFill>
              <a:latin typeface="Rockwell Extra Bold"/>
              <a:cs typeface="Rockwell Extra Bold"/>
            </a:endParaRPr>
          </a:p>
          <a:p>
            <a:pPr algn="ctr"/>
            <a:endParaRPr lang="en-US" sz="2000" dirty="0">
              <a:solidFill>
                <a:schemeClr val="accent3">
                  <a:lumMod val="20000"/>
                  <a:lumOff val="80000"/>
                </a:schemeClr>
              </a:solidFill>
              <a:latin typeface="Rockwell Extra Bold"/>
              <a:cs typeface="Rockwell Extra Bold"/>
            </a:endParaRPr>
          </a:p>
          <a:p>
            <a:pPr algn="ctr"/>
            <a:endParaRPr lang="en-US" sz="2000" dirty="0" smtClean="0">
              <a:solidFill>
                <a:schemeClr val="accent3">
                  <a:lumMod val="20000"/>
                  <a:lumOff val="80000"/>
                </a:schemeClr>
              </a:solidFill>
              <a:latin typeface="Rockwell Extra Bold"/>
              <a:cs typeface="Rockwell Extra Bold"/>
            </a:endParaRPr>
          </a:p>
          <a:p>
            <a:pPr algn="ctr"/>
            <a:endParaRPr lang="en-US" sz="2000" dirty="0">
              <a:solidFill>
                <a:schemeClr val="accent3">
                  <a:lumMod val="20000"/>
                  <a:lumOff val="80000"/>
                </a:schemeClr>
              </a:solidFill>
              <a:latin typeface="Rockwell Extra Bold"/>
              <a:cs typeface="Rockwell Extra Bold"/>
            </a:endParaRPr>
          </a:p>
          <a:p>
            <a:pPr algn="ctr"/>
            <a:endParaRPr lang="en-US" sz="2000" dirty="0" smtClean="0">
              <a:solidFill>
                <a:schemeClr val="accent3">
                  <a:lumMod val="20000"/>
                  <a:lumOff val="80000"/>
                </a:schemeClr>
              </a:solidFill>
              <a:latin typeface="Rockwell Extra Bold"/>
              <a:cs typeface="Rockwell Extra Bold"/>
            </a:endParaRPr>
          </a:p>
          <a:p>
            <a:pPr algn="ctr"/>
            <a:endParaRPr lang="en-US" sz="2000" dirty="0">
              <a:solidFill>
                <a:schemeClr val="accent3">
                  <a:lumMod val="20000"/>
                  <a:lumOff val="80000"/>
                </a:schemeClr>
              </a:solidFill>
              <a:latin typeface="Rockwell Extra Bold"/>
              <a:cs typeface="Rockwell Extra Bold"/>
            </a:endParaRPr>
          </a:p>
          <a:p>
            <a:pPr algn="ctr"/>
            <a:endParaRPr lang="en-US" sz="2000" dirty="0">
              <a:solidFill>
                <a:schemeClr val="accent3">
                  <a:lumMod val="20000"/>
                  <a:lumOff val="80000"/>
                </a:schemeClr>
              </a:solidFill>
              <a:latin typeface="Rockwell Extra Bold"/>
              <a:cs typeface="Rockwell Extra Bold"/>
            </a:endParaRPr>
          </a:p>
        </p:txBody>
      </p:sp>
      <p:sp>
        <p:nvSpPr>
          <p:cNvPr id="7" name="Title 6"/>
          <p:cNvSpPr>
            <a:spLocks noGrp="1"/>
          </p:cNvSpPr>
          <p:nvPr>
            <p:ph type="title"/>
          </p:nvPr>
        </p:nvSpPr>
        <p:spPr/>
        <p:txBody>
          <a:bodyPr/>
          <a:lstStyle/>
          <a:p>
            <a:r>
              <a:rPr lang="en-US" sz="3111" dirty="0" smtClean="0"/>
              <a:t>S</a:t>
            </a:r>
            <a:r>
              <a:rPr lang="en-US" sz="4000" dirty="0" smtClean="0"/>
              <a:t>T</a:t>
            </a:r>
            <a:r>
              <a:rPr lang="en-US" sz="4800" dirty="0" smtClean="0"/>
              <a:t>E</a:t>
            </a:r>
            <a:r>
              <a:rPr lang="en-US" sz="5400" dirty="0" smtClean="0"/>
              <a:t>P</a:t>
            </a:r>
            <a:r>
              <a:rPr lang="en-US" sz="6000" dirty="0" smtClean="0"/>
              <a:t>S</a:t>
            </a:r>
            <a:r>
              <a:rPr lang="en-US" dirty="0" smtClean="0"/>
              <a:t> to </a:t>
            </a:r>
            <a:r>
              <a:rPr lang="en-US" dirty="0" smtClean="0">
                <a:latin typeface="Bernard MT Condensed"/>
                <a:cs typeface="Bernard MT Condensed"/>
              </a:rPr>
              <a:t>PROFICIENCY</a:t>
            </a:r>
            <a:r>
              <a:rPr lang="en-US" dirty="0" smtClean="0"/>
              <a:t> </a:t>
            </a:r>
            <a:endParaRPr lang="en-US" dirty="0"/>
          </a:p>
        </p:txBody>
      </p:sp>
      <p:sp>
        <p:nvSpPr>
          <p:cNvPr id="3" name="Content Placeholder 2"/>
          <p:cNvSpPr>
            <a:spLocks noGrp="1"/>
          </p:cNvSpPr>
          <p:nvPr>
            <p:ph idx="1"/>
          </p:nvPr>
        </p:nvSpPr>
        <p:spPr/>
        <p:txBody>
          <a:bodyPr/>
          <a:lstStyle/>
          <a:p>
            <a:endParaRPr lang="en-US"/>
          </a:p>
        </p:txBody>
      </p:sp>
      <p:sp>
        <p:nvSpPr>
          <p:cNvPr id="11" name="Rectangle 10"/>
          <p:cNvSpPr/>
          <p:nvPr/>
        </p:nvSpPr>
        <p:spPr>
          <a:xfrm>
            <a:off x="0" y="5782142"/>
            <a:ext cx="871985" cy="1095466"/>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3600" b="1" dirty="0" smtClean="0">
              <a:solidFill>
                <a:schemeClr val="tx1"/>
              </a:solidFill>
              <a:latin typeface="Rockwell Extra Bold"/>
              <a:cs typeface="Rockwell Extra Bold"/>
            </a:endParaRPr>
          </a:p>
          <a:p>
            <a:pPr algn="ctr"/>
            <a:endParaRPr lang="en-US" b="1" dirty="0">
              <a:solidFill>
                <a:schemeClr val="tx1"/>
              </a:solidFill>
            </a:endParaRPr>
          </a:p>
        </p:txBody>
      </p:sp>
      <p:sp>
        <p:nvSpPr>
          <p:cNvPr id="12" name="Rectangle 11"/>
          <p:cNvSpPr/>
          <p:nvPr/>
        </p:nvSpPr>
        <p:spPr>
          <a:xfrm>
            <a:off x="871985" y="5782142"/>
            <a:ext cx="8272015" cy="1075858"/>
          </a:xfrm>
          <a:prstGeom prst="rect">
            <a:avLst/>
          </a:prstGeom>
          <a:solidFill>
            <a:schemeClr val="tx1"/>
          </a:solidFill>
          <a:ln>
            <a:solidFill>
              <a:srgbClr val="604A7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latin typeface="Rockwell Extra Bold"/>
                <a:cs typeface="Rockwell Extra Bold"/>
              </a:rPr>
              <a:t>Intermediate</a:t>
            </a:r>
            <a:endParaRPr lang="en-US" sz="4400" dirty="0">
              <a:latin typeface="Rockwell Extra Bold"/>
              <a:cs typeface="Rockwell Extra Bold"/>
            </a:endParaRPr>
          </a:p>
        </p:txBody>
      </p:sp>
      <p:pic>
        <p:nvPicPr>
          <p:cNvPr id="2" name="Picture 1" descr="Hiker-icon.png"/>
          <p:cNvPicPr>
            <a:picLocks noChangeAspect="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29805" y="4679338"/>
            <a:ext cx="654790" cy="1102804"/>
          </a:xfrm>
          <a:prstGeom prst="rect">
            <a:avLst/>
          </a:prstGeom>
        </p:spPr>
      </p:pic>
      <p:sp>
        <p:nvSpPr>
          <p:cNvPr id="15" name="TextBox 14"/>
          <p:cNvSpPr txBox="1"/>
          <p:nvPr/>
        </p:nvSpPr>
        <p:spPr>
          <a:xfrm>
            <a:off x="8021000" y="6470902"/>
            <a:ext cx="981596" cy="246221"/>
          </a:xfrm>
          <a:prstGeom prst="rect">
            <a:avLst/>
          </a:prstGeom>
          <a:noFill/>
        </p:spPr>
        <p:txBody>
          <a:bodyPr wrap="none" rtlCol="0">
            <a:spAutoFit/>
          </a:bodyPr>
          <a:lstStyle/>
          <a:p>
            <a:r>
              <a:rPr lang="en-US" sz="1000" dirty="0" smtClean="0">
                <a:solidFill>
                  <a:schemeClr val="bg1"/>
                </a:solidFill>
              </a:rPr>
              <a:t>(cc) villarreal15</a:t>
            </a:r>
            <a:endParaRPr lang="en-US" sz="1000" dirty="0">
              <a:solidFill>
                <a:schemeClr val="bg1"/>
              </a:solidFill>
            </a:endParaRPr>
          </a:p>
        </p:txBody>
      </p:sp>
    </p:spTree>
    <p:extLst>
      <p:ext uri="{BB962C8B-B14F-4D97-AF65-F5344CB8AC3E}">
        <p14:creationId xmlns:p14="http://schemas.microsoft.com/office/powerpoint/2010/main" val="2952422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Slide Number Placeholder 2"/>
          <p:cNvSpPr>
            <a:spLocks noGrp="1"/>
          </p:cNvSpPr>
          <p:nvPr>
            <p:ph type="sldNum" sz="quarter" idx="12"/>
          </p:nvPr>
        </p:nvSpPr>
        <p:spPr/>
        <p:txBody>
          <a:bodyPr/>
          <a:lstStyle/>
          <a:p>
            <a:fld id="{078AA309-8C80-B544-8D0C-6E2421A4D394}" type="slidenum">
              <a:rPr lang="en-US" smtClean="0"/>
              <a:pPr/>
              <a:t>2</a:t>
            </a:fld>
            <a:endParaRPr lang="en-US"/>
          </a:p>
        </p:txBody>
      </p:sp>
      <p:sp>
        <p:nvSpPr>
          <p:cNvPr id="5" name="Text Placeholder 3"/>
          <p:cNvSpPr txBox="1">
            <a:spLocks/>
          </p:cNvSpPr>
          <p:nvPr/>
        </p:nvSpPr>
        <p:spPr>
          <a:xfrm>
            <a:off x="381000" y="5334000"/>
            <a:ext cx="8610600" cy="10668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p>
        </p:txBody>
      </p:sp>
      <p:pic>
        <p:nvPicPr>
          <p:cNvPr id="7" name="Picture 6"/>
          <p:cNvPicPr>
            <a:picLocks noChangeAspect="1"/>
          </p:cNvPicPr>
          <p:nvPr/>
        </p:nvPicPr>
        <p:blipFill>
          <a:blip r:embed="rId3"/>
          <a:stretch>
            <a:fillRect/>
          </a:stretch>
        </p:blipFill>
        <p:spPr>
          <a:xfrm>
            <a:off x="194692" y="1618331"/>
            <a:ext cx="8754615" cy="3621338"/>
          </a:xfrm>
          <a:prstGeom prst="rect">
            <a:avLst/>
          </a:prstGeom>
        </p:spPr>
      </p:pic>
    </p:spTree>
    <p:extLst>
      <p:ext uri="{BB962C8B-B14F-4D97-AF65-F5344CB8AC3E}">
        <p14:creationId xmlns:p14="http://schemas.microsoft.com/office/powerpoint/2010/main" val="613478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44843" y="3147002"/>
            <a:ext cx="2594749" cy="3710999"/>
          </a:xfrm>
          <a:prstGeom prst="rect">
            <a:avLst/>
          </a:prstGeom>
          <a:solidFill>
            <a:srgbClr val="88C516"/>
          </a:solidFill>
          <a:ln>
            <a:solidFill>
              <a:schemeClr val="accent3">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dirty="0" smtClean="0">
                <a:solidFill>
                  <a:schemeClr val="accent3">
                    <a:lumMod val="20000"/>
                    <a:lumOff val="80000"/>
                  </a:schemeClr>
                </a:solidFill>
                <a:latin typeface="Rockwell Extra Bold"/>
                <a:cs typeface="Rockwell Extra Bold"/>
              </a:rPr>
              <a:t>Intermediate </a:t>
            </a:r>
          </a:p>
          <a:p>
            <a:pPr algn="ctr"/>
            <a:r>
              <a:rPr lang="en-US" sz="2000" dirty="0" smtClean="0">
                <a:solidFill>
                  <a:schemeClr val="accent3">
                    <a:lumMod val="20000"/>
                    <a:lumOff val="80000"/>
                  </a:schemeClr>
                </a:solidFill>
                <a:latin typeface="Rockwell Extra Bold"/>
                <a:cs typeface="Rockwell Extra Bold"/>
              </a:rPr>
              <a:t>Low</a:t>
            </a:r>
          </a:p>
          <a:p>
            <a:pPr algn="ctr"/>
            <a:endParaRPr lang="en-US" sz="800" dirty="0" smtClean="0">
              <a:solidFill>
                <a:schemeClr val="accent3">
                  <a:lumMod val="20000"/>
                  <a:lumOff val="80000"/>
                </a:schemeClr>
              </a:solidFill>
              <a:latin typeface="Rockwell Extra Bold"/>
              <a:cs typeface="Rockwell Extra Bold"/>
            </a:endParaRPr>
          </a:p>
          <a:p>
            <a:pPr algn="ctr"/>
            <a:r>
              <a:rPr lang="en-US" sz="2000" dirty="0"/>
              <a:t> </a:t>
            </a:r>
            <a:r>
              <a:rPr lang="en-US" dirty="0">
                <a:latin typeface="Rockwell"/>
                <a:cs typeface="Rockwell"/>
              </a:rPr>
              <a:t>Production consists of</a:t>
            </a:r>
          </a:p>
          <a:p>
            <a:pPr algn="ctr"/>
            <a:r>
              <a:rPr lang="en-US" dirty="0">
                <a:latin typeface="Rockwell"/>
                <a:cs typeface="Rockwell"/>
              </a:rPr>
              <a:t>a combination of</a:t>
            </a:r>
          </a:p>
          <a:p>
            <a:pPr algn="ctr"/>
            <a:r>
              <a:rPr lang="en-US" dirty="0">
                <a:latin typeface="Rockwell"/>
                <a:cs typeface="Rockwell"/>
              </a:rPr>
              <a:t>sentences, phrases,</a:t>
            </a:r>
          </a:p>
          <a:p>
            <a:pPr algn="ctr"/>
            <a:r>
              <a:rPr lang="en-US" dirty="0">
                <a:latin typeface="Rockwell"/>
                <a:cs typeface="Rockwell"/>
              </a:rPr>
              <a:t>and sentence</a:t>
            </a:r>
          </a:p>
          <a:p>
            <a:pPr algn="ctr"/>
            <a:r>
              <a:rPr lang="en-US" dirty="0">
                <a:latin typeface="Rockwell"/>
                <a:cs typeface="Rockwell"/>
              </a:rPr>
              <a:t>fragments related to</a:t>
            </a:r>
          </a:p>
          <a:p>
            <a:pPr algn="ctr"/>
            <a:r>
              <a:rPr lang="en-US" dirty="0">
                <a:latin typeface="Rockwell"/>
                <a:cs typeface="Rockwell"/>
              </a:rPr>
              <a:t>the topic and task.</a:t>
            </a:r>
            <a:endParaRPr lang="en-US" b="1" dirty="0">
              <a:solidFill>
                <a:schemeClr val="accent3">
                  <a:lumMod val="20000"/>
                  <a:lumOff val="80000"/>
                </a:schemeClr>
              </a:solidFill>
              <a:latin typeface="Rockwell"/>
              <a:cs typeface="Rockwell"/>
            </a:endParaRPr>
          </a:p>
          <a:p>
            <a:pPr algn="ctr"/>
            <a:endParaRPr lang="en-US" sz="2000" b="1" dirty="0" smtClean="0">
              <a:solidFill>
                <a:schemeClr val="accent3">
                  <a:lumMod val="20000"/>
                  <a:lumOff val="80000"/>
                </a:schemeClr>
              </a:solidFill>
              <a:latin typeface="Rockwell Extra Bold"/>
              <a:cs typeface="Rockwell Extra Bold"/>
            </a:endParaRPr>
          </a:p>
          <a:p>
            <a:pPr algn="ctr"/>
            <a:endParaRPr lang="en-US" sz="2000" b="1" dirty="0">
              <a:solidFill>
                <a:schemeClr val="accent3">
                  <a:lumMod val="20000"/>
                  <a:lumOff val="80000"/>
                </a:schemeClr>
              </a:solidFill>
              <a:latin typeface="Rockwell Extra Bold"/>
              <a:cs typeface="Rockwell Extra Bold"/>
            </a:endParaRPr>
          </a:p>
          <a:p>
            <a:pPr algn="ctr"/>
            <a:endParaRPr lang="en-US" sz="2000" b="1" dirty="0" smtClean="0">
              <a:solidFill>
                <a:schemeClr val="accent3">
                  <a:lumMod val="20000"/>
                  <a:lumOff val="80000"/>
                </a:schemeClr>
              </a:solidFill>
              <a:latin typeface="Rockwell Extra Bold"/>
              <a:cs typeface="Rockwell Extra Bold"/>
            </a:endParaRPr>
          </a:p>
        </p:txBody>
      </p:sp>
      <p:sp>
        <p:nvSpPr>
          <p:cNvPr id="13" name="Rectangle 12"/>
          <p:cNvSpPr/>
          <p:nvPr/>
        </p:nvSpPr>
        <p:spPr>
          <a:xfrm>
            <a:off x="3639592" y="2616182"/>
            <a:ext cx="2805519" cy="4241818"/>
          </a:xfrm>
          <a:prstGeom prst="rect">
            <a:avLst/>
          </a:prstGeom>
          <a:solidFill>
            <a:srgbClr val="E6B9B8"/>
          </a:solidFill>
          <a:ln>
            <a:solidFill>
              <a:schemeClr val="accent2">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dirty="0">
                <a:solidFill>
                  <a:schemeClr val="accent2">
                    <a:lumMod val="75000"/>
                  </a:schemeClr>
                </a:solidFill>
                <a:latin typeface="Rockwell Extra Bold"/>
                <a:cs typeface="Rockwell Extra Bold"/>
              </a:rPr>
              <a:t>Intermediate </a:t>
            </a:r>
            <a:endParaRPr lang="en-US" sz="2400" dirty="0" smtClean="0">
              <a:solidFill>
                <a:schemeClr val="accent2">
                  <a:lumMod val="75000"/>
                </a:schemeClr>
              </a:solidFill>
              <a:latin typeface="Rockwell Extra Bold"/>
              <a:cs typeface="Rockwell Extra Bold"/>
            </a:endParaRPr>
          </a:p>
          <a:p>
            <a:pPr algn="ctr"/>
            <a:r>
              <a:rPr lang="en-US" sz="2400" dirty="0" smtClean="0">
                <a:solidFill>
                  <a:schemeClr val="accent2">
                    <a:lumMod val="75000"/>
                  </a:schemeClr>
                </a:solidFill>
                <a:latin typeface="Rockwell Extra Bold"/>
                <a:cs typeface="Rockwell Extra Bold"/>
              </a:rPr>
              <a:t>Mid</a:t>
            </a:r>
          </a:p>
          <a:p>
            <a:pPr algn="ctr"/>
            <a:endParaRPr lang="en-US" sz="2400" dirty="0">
              <a:solidFill>
                <a:schemeClr val="accent2">
                  <a:lumMod val="75000"/>
                </a:schemeClr>
              </a:solidFill>
              <a:latin typeface="Rockwell Extra Bold"/>
              <a:cs typeface="Rockwell Extra Bold"/>
            </a:endParaRPr>
          </a:p>
          <a:p>
            <a:pPr algn="ctr"/>
            <a:endParaRPr lang="en-US" sz="2400" dirty="0" smtClean="0">
              <a:solidFill>
                <a:schemeClr val="accent2">
                  <a:lumMod val="75000"/>
                </a:schemeClr>
              </a:solidFill>
              <a:latin typeface="Rockwell Extra Bold"/>
              <a:cs typeface="Rockwell Extra Bold"/>
            </a:endParaRPr>
          </a:p>
          <a:p>
            <a:pPr algn="ctr"/>
            <a:endParaRPr lang="en-US" sz="2400" dirty="0">
              <a:solidFill>
                <a:schemeClr val="accent2">
                  <a:lumMod val="75000"/>
                </a:schemeClr>
              </a:solidFill>
              <a:latin typeface="Rockwell Extra Bold"/>
              <a:cs typeface="Rockwell Extra Bold"/>
            </a:endParaRPr>
          </a:p>
          <a:p>
            <a:pPr algn="ctr"/>
            <a:endParaRPr lang="en-US" sz="2400" dirty="0" smtClean="0">
              <a:solidFill>
                <a:schemeClr val="accent2">
                  <a:lumMod val="75000"/>
                </a:schemeClr>
              </a:solidFill>
              <a:latin typeface="Rockwell Extra Bold"/>
              <a:cs typeface="Rockwell Extra Bold"/>
            </a:endParaRPr>
          </a:p>
          <a:p>
            <a:pPr algn="ctr"/>
            <a:endParaRPr lang="en-US" sz="2400" dirty="0" smtClean="0">
              <a:solidFill>
                <a:schemeClr val="accent2">
                  <a:lumMod val="75000"/>
                </a:schemeClr>
              </a:solidFill>
              <a:latin typeface="Rockwell Extra Bold"/>
              <a:cs typeface="Rockwell Extra Bold"/>
            </a:endParaRPr>
          </a:p>
          <a:p>
            <a:pPr algn="ctr"/>
            <a:endParaRPr lang="en-US" sz="2400" dirty="0">
              <a:solidFill>
                <a:schemeClr val="accent2">
                  <a:lumMod val="75000"/>
                </a:schemeClr>
              </a:solidFill>
              <a:latin typeface="Rockwell Extra Bold"/>
              <a:cs typeface="Rockwell Extra Bold"/>
            </a:endParaRPr>
          </a:p>
          <a:p>
            <a:pPr algn="ctr"/>
            <a:endParaRPr lang="en-US" sz="2400" dirty="0" smtClean="0">
              <a:solidFill>
                <a:schemeClr val="accent2">
                  <a:lumMod val="75000"/>
                </a:schemeClr>
              </a:solidFill>
              <a:latin typeface="Rockwell Extra Bold"/>
              <a:cs typeface="Rockwell Extra Bold"/>
            </a:endParaRPr>
          </a:p>
          <a:p>
            <a:pPr algn="ctr"/>
            <a:endParaRPr lang="en-US" sz="2400" dirty="0">
              <a:solidFill>
                <a:schemeClr val="accent2">
                  <a:lumMod val="75000"/>
                </a:schemeClr>
              </a:solidFill>
              <a:latin typeface="Rockwell Extra Bold"/>
              <a:cs typeface="Rockwell Extra Bold"/>
            </a:endParaRPr>
          </a:p>
        </p:txBody>
      </p:sp>
      <p:sp>
        <p:nvSpPr>
          <p:cNvPr id="14" name="Rectangle 13"/>
          <p:cNvSpPr/>
          <p:nvPr/>
        </p:nvSpPr>
        <p:spPr>
          <a:xfrm>
            <a:off x="6445111" y="1705556"/>
            <a:ext cx="2698890" cy="5152444"/>
          </a:xfrm>
          <a:prstGeom prst="rect">
            <a:avLst/>
          </a:prstGeom>
          <a:solidFill>
            <a:srgbClr val="212C80"/>
          </a:solidFill>
          <a:ln>
            <a:solidFill>
              <a:schemeClr val="bg1">
                <a:lumMod val="5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dirty="0">
                <a:solidFill>
                  <a:schemeClr val="accent3">
                    <a:lumMod val="20000"/>
                    <a:lumOff val="80000"/>
                  </a:schemeClr>
                </a:solidFill>
                <a:latin typeface="Rockwell Extra Bold"/>
                <a:cs typeface="Rockwell Extra Bold"/>
              </a:rPr>
              <a:t>Intermediate </a:t>
            </a:r>
            <a:endParaRPr lang="en-US" sz="2400" dirty="0" smtClean="0">
              <a:solidFill>
                <a:schemeClr val="accent3">
                  <a:lumMod val="20000"/>
                  <a:lumOff val="80000"/>
                </a:schemeClr>
              </a:solidFill>
              <a:latin typeface="Rockwell Extra Bold"/>
              <a:cs typeface="Rockwell Extra Bold"/>
            </a:endParaRPr>
          </a:p>
          <a:p>
            <a:pPr algn="ctr"/>
            <a:r>
              <a:rPr lang="en-US" sz="2400" dirty="0" smtClean="0">
                <a:solidFill>
                  <a:schemeClr val="accent3">
                    <a:lumMod val="20000"/>
                    <a:lumOff val="80000"/>
                  </a:schemeClr>
                </a:solidFill>
                <a:latin typeface="Rockwell Extra Bold"/>
                <a:cs typeface="Rockwell Extra Bold"/>
              </a:rPr>
              <a:t>High</a:t>
            </a:r>
          </a:p>
          <a:p>
            <a:pPr algn="ctr"/>
            <a:endParaRPr lang="en-US" sz="2400" dirty="0">
              <a:solidFill>
                <a:schemeClr val="accent3">
                  <a:lumMod val="20000"/>
                  <a:lumOff val="80000"/>
                </a:schemeClr>
              </a:solidFill>
              <a:latin typeface="Rockwell Extra Bold"/>
              <a:cs typeface="Rockwell Extra Bold"/>
            </a:endParaRPr>
          </a:p>
          <a:p>
            <a:pPr algn="ctr"/>
            <a:endParaRPr lang="en-US" sz="2400" dirty="0" smtClean="0">
              <a:solidFill>
                <a:schemeClr val="accent3">
                  <a:lumMod val="20000"/>
                  <a:lumOff val="80000"/>
                </a:schemeClr>
              </a:solidFill>
              <a:latin typeface="Rockwell Extra Bold"/>
              <a:cs typeface="Rockwell Extra Bold"/>
            </a:endParaRPr>
          </a:p>
          <a:p>
            <a:pPr algn="ctr"/>
            <a:endParaRPr lang="en-US" sz="2400" dirty="0">
              <a:solidFill>
                <a:schemeClr val="accent3">
                  <a:lumMod val="20000"/>
                  <a:lumOff val="80000"/>
                </a:schemeClr>
              </a:solidFill>
              <a:latin typeface="Rockwell Extra Bold"/>
              <a:cs typeface="Rockwell Extra Bold"/>
            </a:endParaRPr>
          </a:p>
          <a:p>
            <a:pPr algn="ctr"/>
            <a:endParaRPr lang="en-US" sz="2400" dirty="0" smtClean="0">
              <a:solidFill>
                <a:schemeClr val="accent3">
                  <a:lumMod val="20000"/>
                  <a:lumOff val="80000"/>
                </a:schemeClr>
              </a:solidFill>
              <a:latin typeface="Rockwell Extra Bold"/>
              <a:cs typeface="Rockwell Extra Bold"/>
            </a:endParaRPr>
          </a:p>
          <a:p>
            <a:pPr algn="ctr"/>
            <a:endParaRPr lang="en-US" sz="2400" dirty="0">
              <a:solidFill>
                <a:schemeClr val="accent3">
                  <a:lumMod val="20000"/>
                  <a:lumOff val="80000"/>
                </a:schemeClr>
              </a:solidFill>
              <a:latin typeface="Rockwell Extra Bold"/>
              <a:cs typeface="Rockwell Extra Bold"/>
            </a:endParaRPr>
          </a:p>
          <a:p>
            <a:pPr algn="ctr"/>
            <a:endParaRPr lang="en-US" sz="2400" dirty="0" smtClean="0">
              <a:solidFill>
                <a:schemeClr val="accent3">
                  <a:lumMod val="20000"/>
                  <a:lumOff val="80000"/>
                </a:schemeClr>
              </a:solidFill>
              <a:latin typeface="Rockwell Extra Bold"/>
              <a:cs typeface="Rockwell Extra Bold"/>
            </a:endParaRPr>
          </a:p>
          <a:p>
            <a:pPr algn="ctr"/>
            <a:endParaRPr lang="en-US" sz="2400" dirty="0">
              <a:solidFill>
                <a:schemeClr val="accent3">
                  <a:lumMod val="20000"/>
                  <a:lumOff val="80000"/>
                </a:schemeClr>
              </a:solidFill>
              <a:latin typeface="Rockwell Extra Bold"/>
              <a:cs typeface="Rockwell Extra Bold"/>
            </a:endParaRPr>
          </a:p>
          <a:p>
            <a:pPr algn="ctr"/>
            <a:endParaRPr lang="en-US" sz="2400" dirty="0" smtClean="0">
              <a:solidFill>
                <a:schemeClr val="accent3">
                  <a:lumMod val="20000"/>
                  <a:lumOff val="80000"/>
                </a:schemeClr>
              </a:solidFill>
              <a:latin typeface="Rockwell Extra Bold"/>
              <a:cs typeface="Rockwell Extra Bold"/>
            </a:endParaRPr>
          </a:p>
          <a:p>
            <a:pPr algn="ctr"/>
            <a:endParaRPr lang="en-US" sz="2400" dirty="0">
              <a:solidFill>
                <a:schemeClr val="accent3">
                  <a:lumMod val="20000"/>
                  <a:lumOff val="80000"/>
                </a:schemeClr>
              </a:solidFill>
              <a:latin typeface="Rockwell Extra Bold"/>
              <a:cs typeface="Rockwell Extra Bold"/>
            </a:endParaRPr>
          </a:p>
          <a:p>
            <a:pPr algn="ctr"/>
            <a:endParaRPr lang="en-US" sz="2400" dirty="0">
              <a:solidFill>
                <a:schemeClr val="accent3">
                  <a:lumMod val="20000"/>
                  <a:lumOff val="80000"/>
                </a:schemeClr>
              </a:solidFill>
              <a:latin typeface="Rockwell Extra Bold"/>
              <a:cs typeface="Rockwell Extra Bold"/>
            </a:endParaRPr>
          </a:p>
        </p:txBody>
      </p:sp>
      <p:sp>
        <p:nvSpPr>
          <p:cNvPr id="7" name="Title 6"/>
          <p:cNvSpPr>
            <a:spLocks noGrp="1"/>
          </p:cNvSpPr>
          <p:nvPr>
            <p:ph type="title"/>
          </p:nvPr>
        </p:nvSpPr>
        <p:spPr/>
        <p:txBody>
          <a:bodyPr/>
          <a:lstStyle/>
          <a:p>
            <a:r>
              <a:rPr lang="en-US" sz="3111" dirty="0" smtClean="0">
                <a:solidFill>
                  <a:srgbClr val="E46C0A"/>
                </a:solidFill>
              </a:rPr>
              <a:t>S</a:t>
            </a:r>
            <a:r>
              <a:rPr lang="en-US" sz="4000" dirty="0" smtClean="0">
                <a:solidFill>
                  <a:srgbClr val="88C516"/>
                </a:solidFill>
              </a:rPr>
              <a:t>T</a:t>
            </a:r>
            <a:r>
              <a:rPr lang="en-US" sz="4800" dirty="0" smtClean="0">
                <a:solidFill>
                  <a:schemeClr val="accent2">
                    <a:lumMod val="75000"/>
                  </a:schemeClr>
                </a:solidFill>
              </a:rPr>
              <a:t>E</a:t>
            </a:r>
            <a:r>
              <a:rPr lang="en-US" sz="5400" dirty="0" smtClean="0">
                <a:solidFill>
                  <a:srgbClr val="212C80"/>
                </a:solidFill>
              </a:rPr>
              <a:t>P</a:t>
            </a:r>
            <a:r>
              <a:rPr lang="en-US" sz="6000" dirty="0" smtClean="0"/>
              <a:t>S</a:t>
            </a:r>
            <a:r>
              <a:rPr lang="en-US" sz="3200" dirty="0" smtClean="0"/>
              <a:t> </a:t>
            </a:r>
            <a:r>
              <a:rPr lang="en-US" dirty="0" smtClean="0"/>
              <a:t>to </a:t>
            </a:r>
            <a:r>
              <a:rPr lang="en-US" dirty="0" smtClean="0">
                <a:latin typeface="Bernard MT Condensed"/>
                <a:cs typeface="Bernard MT Condensed"/>
              </a:rPr>
              <a:t>PROFICIENCY</a:t>
            </a:r>
            <a:r>
              <a:rPr lang="en-US" dirty="0" smtClean="0"/>
              <a:t> </a:t>
            </a:r>
            <a:endParaRPr lang="en-US" dirty="0"/>
          </a:p>
        </p:txBody>
      </p:sp>
      <p:sp>
        <p:nvSpPr>
          <p:cNvPr id="11" name="Rectangle 10"/>
          <p:cNvSpPr/>
          <p:nvPr/>
        </p:nvSpPr>
        <p:spPr>
          <a:xfrm>
            <a:off x="0" y="5782142"/>
            <a:ext cx="1044843" cy="1095466"/>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3600" b="1" dirty="0" smtClean="0">
              <a:solidFill>
                <a:schemeClr val="tx1"/>
              </a:solidFill>
              <a:latin typeface="Rockwell Extra Bold"/>
              <a:cs typeface="Rockwell Extra Bold"/>
            </a:endParaRPr>
          </a:p>
          <a:p>
            <a:pPr algn="ctr"/>
            <a:endParaRPr lang="en-US" b="1" dirty="0">
              <a:solidFill>
                <a:schemeClr val="tx1"/>
              </a:solidFill>
            </a:endParaRPr>
          </a:p>
        </p:txBody>
      </p:sp>
      <p:sp>
        <p:nvSpPr>
          <p:cNvPr id="12" name="Rectangle 11"/>
          <p:cNvSpPr/>
          <p:nvPr/>
        </p:nvSpPr>
        <p:spPr>
          <a:xfrm>
            <a:off x="1044843" y="5782142"/>
            <a:ext cx="8099157" cy="1075858"/>
          </a:xfrm>
          <a:prstGeom prst="rect">
            <a:avLst/>
          </a:prstGeom>
          <a:solidFill>
            <a:schemeClr val="tx1"/>
          </a:solidFill>
          <a:ln>
            <a:solidFill>
              <a:srgbClr val="604A7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latin typeface="Rockwell Extra Bold"/>
                <a:cs typeface="Rockwell Extra Bold"/>
              </a:rPr>
              <a:t>Intermediate</a:t>
            </a:r>
            <a:endParaRPr lang="en-US" sz="4400" dirty="0">
              <a:latin typeface="Rockwell Extra Bold"/>
              <a:cs typeface="Rockwell Extra Bold"/>
            </a:endParaRPr>
          </a:p>
        </p:txBody>
      </p:sp>
      <p:pic>
        <p:nvPicPr>
          <p:cNvPr id="2" name="Picture 1" descr="Hiker-icon.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752647" y="1705556"/>
            <a:ext cx="827649" cy="1393935"/>
          </a:xfrm>
          <a:prstGeom prst="rect">
            <a:avLst/>
          </a:prstGeom>
        </p:spPr>
      </p:pic>
      <p:sp>
        <p:nvSpPr>
          <p:cNvPr id="9" name="TextBox 8"/>
          <p:cNvSpPr txBox="1"/>
          <p:nvPr/>
        </p:nvSpPr>
        <p:spPr>
          <a:xfrm>
            <a:off x="8021000" y="6470902"/>
            <a:ext cx="981596" cy="246221"/>
          </a:xfrm>
          <a:prstGeom prst="rect">
            <a:avLst/>
          </a:prstGeom>
          <a:noFill/>
        </p:spPr>
        <p:txBody>
          <a:bodyPr wrap="none" rtlCol="0">
            <a:spAutoFit/>
          </a:bodyPr>
          <a:lstStyle/>
          <a:p>
            <a:r>
              <a:rPr lang="en-US" sz="1000" dirty="0" smtClean="0">
                <a:solidFill>
                  <a:schemeClr val="bg1"/>
                </a:solidFill>
              </a:rPr>
              <a:t>(cc) villarreal15</a:t>
            </a:r>
            <a:endParaRPr lang="en-US" sz="1000" dirty="0">
              <a:solidFill>
                <a:schemeClr val="bg1"/>
              </a:solidFill>
            </a:endParaRPr>
          </a:p>
        </p:txBody>
      </p:sp>
    </p:spTree>
    <p:extLst>
      <p:ext uri="{BB962C8B-B14F-4D97-AF65-F5344CB8AC3E}">
        <p14:creationId xmlns:p14="http://schemas.microsoft.com/office/powerpoint/2010/main" val="9697712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44843" y="3147002"/>
            <a:ext cx="2594749" cy="3710999"/>
          </a:xfrm>
          <a:prstGeom prst="rect">
            <a:avLst/>
          </a:prstGeom>
          <a:solidFill>
            <a:srgbClr val="88C516"/>
          </a:solidFill>
          <a:ln>
            <a:solidFill>
              <a:schemeClr val="accent3">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dirty="0" smtClean="0">
                <a:solidFill>
                  <a:schemeClr val="accent3">
                    <a:lumMod val="20000"/>
                    <a:lumOff val="80000"/>
                  </a:schemeClr>
                </a:solidFill>
                <a:latin typeface="Rockwell Extra Bold"/>
                <a:cs typeface="Rockwell Extra Bold"/>
              </a:rPr>
              <a:t>Intermediate </a:t>
            </a:r>
          </a:p>
          <a:p>
            <a:pPr algn="ctr"/>
            <a:r>
              <a:rPr lang="en-US" sz="2000" dirty="0" smtClean="0">
                <a:solidFill>
                  <a:schemeClr val="accent3">
                    <a:lumMod val="20000"/>
                    <a:lumOff val="80000"/>
                  </a:schemeClr>
                </a:solidFill>
                <a:latin typeface="Rockwell Extra Bold"/>
                <a:cs typeface="Rockwell Extra Bold"/>
              </a:rPr>
              <a:t>Low</a:t>
            </a:r>
          </a:p>
          <a:p>
            <a:pPr algn="ctr"/>
            <a:endParaRPr lang="en-US" sz="400" dirty="0" smtClean="0">
              <a:solidFill>
                <a:schemeClr val="accent3">
                  <a:lumMod val="20000"/>
                  <a:lumOff val="80000"/>
                </a:schemeClr>
              </a:solidFill>
              <a:latin typeface="Rockwell Extra Bold"/>
              <a:cs typeface="Rockwell Extra Bold"/>
            </a:endParaRPr>
          </a:p>
          <a:p>
            <a:pPr algn="ctr"/>
            <a:endParaRPr lang="en-US" dirty="0">
              <a:solidFill>
                <a:schemeClr val="accent3">
                  <a:lumMod val="50000"/>
                </a:schemeClr>
              </a:solidFill>
              <a:latin typeface="Avenir Medium"/>
              <a:cs typeface="Avenir Medium"/>
            </a:endParaRPr>
          </a:p>
          <a:p>
            <a:pPr algn="ctr"/>
            <a:endParaRPr lang="en-US" b="1" dirty="0" smtClean="0">
              <a:solidFill>
                <a:schemeClr val="accent3">
                  <a:lumMod val="50000"/>
                </a:schemeClr>
              </a:solidFill>
              <a:latin typeface="Avenir Medium"/>
              <a:cs typeface="Avenir Medium"/>
            </a:endParaRPr>
          </a:p>
          <a:p>
            <a:pPr algn="ctr"/>
            <a:endParaRPr lang="en-US" b="1" dirty="0">
              <a:solidFill>
                <a:schemeClr val="accent3">
                  <a:lumMod val="50000"/>
                </a:schemeClr>
              </a:solidFill>
              <a:latin typeface="Avenir Medium"/>
              <a:cs typeface="Avenir Medium"/>
            </a:endParaRPr>
          </a:p>
          <a:p>
            <a:pPr algn="ctr"/>
            <a:endParaRPr lang="en-US" b="1" dirty="0">
              <a:solidFill>
                <a:schemeClr val="accent3">
                  <a:lumMod val="50000"/>
                </a:schemeClr>
              </a:solidFill>
              <a:latin typeface="Avenir Medium"/>
              <a:cs typeface="Avenir Medium"/>
            </a:endParaRPr>
          </a:p>
          <a:p>
            <a:pPr algn="ctr"/>
            <a:endParaRPr lang="en-US" sz="2000" b="1" dirty="0" smtClean="0">
              <a:solidFill>
                <a:schemeClr val="accent3">
                  <a:lumMod val="20000"/>
                  <a:lumOff val="80000"/>
                </a:schemeClr>
              </a:solidFill>
              <a:latin typeface="Rockwell Extra Bold"/>
              <a:cs typeface="Rockwell Extra Bold"/>
            </a:endParaRPr>
          </a:p>
          <a:p>
            <a:pPr algn="ctr"/>
            <a:endParaRPr lang="en-US" sz="2000" b="1" dirty="0">
              <a:solidFill>
                <a:schemeClr val="accent3">
                  <a:lumMod val="20000"/>
                  <a:lumOff val="80000"/>
                </a:schemeClr>
              </a:solidFill>
              <a:latin typeface="Rockwell Extra Bold"/>
              <a:cs typeface="Rockwell Extra Bold"/>
            </a:endParaRPr>
          </a:p>
          <a:p>
            <a:pPr algn="ctr"/>
            <a:endParaRPr lang="en-US" sz="2000" b="1" dirty="0" smtClean="0">
              <a:solidFill>
                <a:schemeClr val="accent3">
                  <a:lumMod val="20000"/>
                  <a:lumOff val="80000"/>
                </a:schemeClr>
              </a:solidFill>
              <a:latin typeface="Rockwell Extra Bold"/>
              <a:cs typeface="Rockwell Extra Bold"/>
            </a:endParaRPr>
          </a:p>
        </p:txBody>
      </p:sp>
      <p:sp>
        <p:nvSpPr>
          <p:cNvPr id="13" name="Rectangle 12"/>
          <p:cNvSpPr/>
          <p:nvPr/>
        </p:nvSpPr>
        <p:spPr>
          <a:xfrm>
            <a:off x="3639592" y="2548890"/>
            <a:ext cx="2805519" cy="3233252"/>
          </a:xfrm>
          <a:prstGeom prst="rect">
            <a:avLst/>
          </a:prstGeom>
          <a:solidFill>
            <a:srgbClr val="E6B9B8"/>
          </a:solidFill>
          <a:ln>
            <a:solidFill>
              <a:schemeClr val="accent2">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dirty="0">
                <a:solidFill>
                  <a:schemeClr val="accent2">
                    <a:lumMod val="75000"/>
                  </a:schemeClr>
                </a:solidFill>
                <a:latin typeface="Rockwell Extra Bold"/>
                <a:cs typeface="Rockwell Extra Bold"/>
              </a:rPr>
              <a:t>Intermediate </a:t>
            </a:r>
            <a:endParaRPr lang="en-US" sz="2400" dirty="0" smtClean="0">
              <a:solidFill>
                <a:schemeClr val="accent2">
                  <a:lumMod val="75000"/>
                </a:schemeClr>
              </a:solidFill>
              <a:latin typeface="Rockwell Extra Bold"/>
              <a:cs typeface="Rockwell Extra Bold"/>
            </a:endParaRPr>
          </a:p>
          <a:p>
            <a:pPr algn="ctr"/>
            <a:r>
              <a:rPr lang="en-US" sz="2400" dirty="0" smtClean="0">
                <a:solidFill>
                  <a:schemeClr val="accent2">
                    <a:lumMod val="75000"/>
                  </a:schemeClr>
                </a:solidFill>
                <a:latin typeface="Rockwell Extra Bold"/>
                <a:cs typeface="Rockwell Extra Bold"/>
              </a:rPr>
              <a:t>Mid</a:t>
            </a:r>
          </a:p>
          <a:p>
            <a:pPr algn="ctr"/>
            <a:endParaRPr lang="en-US" sz="2000" dirty="0" smtClean="0">
              <a:solidFill>
                <a:schemeClr val="bg1"/>
              </a:solidFill>
              <a:latin typeface="Rockwell"/>
              <a:cs typeface="Rockwell"/>
            </a:endParaRPr>
          </a:p>
          <a:p>
            <a:pPr algn="ctr"/>
            <a:r>
              <a:rPr lang="en-US" sz="2000" dirty="0" smtClean="0">
                <a:solidFill>
                  <a:schemeClr val="bg1"/>
                </a:solidFill>
                <a:latin typeface="Rockwell"/>
                <a:cs typeface="Rockwell"/>
              </a:rPr>
              <a:t>Strings </a:t>
            </a:r>
            <a:r>
              <a:rPr lang="en-US" sz="2000" dirty="0">
                <a:solidFill>
                  <a:schemeClr val="bg1"/>
                </a:solidFill>
                <a:latin typeface="Rockwell"/>
                <a:cs typeface="Rockwell"/>
              </a:rPr>
              <a:t>of sentences</a:t>
            </a:r>
          </a:p>
          <a:p>
            <a:pPr algn="ctr"/>
            <a:r>
              <a:rPr lang="en-US" sz="2000" dirty="0">
                <a:solidFill>
                  <a:schemeClr val="bg1"/>
                </a:solidFill>
                <a:latin typeface="Rockwell"/>
                <a:cs typeface="Rockwell"/>
              </a:rPr>
              <a:t>created by the speaker</a:t>
            </a:r>
          </a:p>
          <a:p>
            <a:pPr algn="ctr"/>
            <a:r>
              <a:rPr lang="en-US" sz="2000" dirty="0">
                <a:solidFill>
                  <a:schemeClr val="bg1"/>
                </a:solidFill>
                <a:latin typeface="Rockwell"/>
                <a:cs typeface="Rockwell"/>
              </a:rPr>
              <a:t>related to topic and</a:t>
            </a:r>
          </a:p>
          <a:p>
            <a:pPr algn="ctr"/>
            <a:r>
              <a:rPr lang="en-US" sz="2000" dirty="0">
                <a:solidFill>
                  <a:schemeClr val="bg1"/>
                </a:solidFill>
                <a:latin typeface="Rockwell"/>
                <a:cs typeface="Rockwell"/>
              </a:rPr>
              <a:t>task.</a:t>
            </a:r>
          </a:p>
          <a:p>
            <a:pPr algn="ctr"/>
            <a:endParaRPr lang="en-US" sz="2400" dirty="0">
              <a:solidFill>
                <a:schemeClr val="accent2">
                  <a:lumMod val="75000"/>
                </a:schemeClr>
              </a:solidFill>
              <a:latin typeface="Rockwell Extra Bold"/>
              <a:cs typeface="Rockwell Extra Bold"/>
            </a:endParaRPr>
          </a:p>
        </p:txBody>
      </p:sp>
      <p:sp>
        <p:nvSpPr>
          <p:cNvPr id="14" name="Rectangle 13"/>
          <p:cNvSpPr/>
          <p:nvPr/>
        </p:nvSpPr>
        <p:spPr>
          <a:xfrm>
            <a:off x="6445111" y="1705556"/>
            <a:ext cx="2698890" cy="5152444"/>
          </a:xfrm>
          <a:prstGeom prst="rect">
            <a:avLst/>
          </a:prstGeom>
          <a:solidFill>
            <a:srgbClr val="212C80"/>
          </a:solidFill>
          <a:ln>
            <a:solidFill>
              <a:schemeClr val="bg1">
                <a:lumMod val="5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dirty="0">
                <a:solidFill>
                  <a:schemeClr val="accent3">
                    <a:lumMod val="20000"/>
                    <a:lumOff val="80000"/>
                  </a:schemeClr>
                </a:solidFill>
                <a:latin typeface="Rockwell Extra Bold"/>
                <a:cs typeface="Rockwell Extra Bold"/>
              </a:rPr>
              <a:t>Intermediate </a:t>
            </a:r>
            <a:endParaRPr lang="en-US" sz="2400" dirty="0" smtClean="0">
              <a:solidFill>
                <a:schemeClr val="accent3">
                  <a:lumMod val="20000"/>
                  <a:lumOff val="80000"/>
                </a:schemeClr>
              </a:solidFill>
              <a:latin typeface="Rockwell Extra Bold"/>
              <a:cs typeface="Rockwell Extra Bold"/>
            </a:endParaRPr>
          </a:p>
          <a:p>
            <a:pPr algn="ctr"/>
            <a:r>
              <a:rPr lang="en-US" sz="2400" dirty="0" smtClean="0">
                <a:solidFill>
                  <a:schemeClr val="accent3">
                    <a:lumMod val="20000"/>
                    <a:lumOff val="80000"/>
                  </a:schemeClr>
                </a:solidFill>
                <a:latin typeface="Rockwell Extra Bold"/>
                <a:cs typeface="Rockwell Extra Bold"/>
              </a:rPr>
              <a:t>High</a:t>
            </a:r>
          </a:p>
          <a:p>
            <a:pPr algn="ctr"/>
            <a:endParaRPr lang="en-US" sz="2400" dirty="0" smtClean="0">
              <a:solidFill>
                <a:schemeClr val="accent3">
                  <a:lumMod val="20000"/>
                  <a:lumOff val="80000"/>
                </a:schemeClr>
              </a:solidFill>
              <a:latin typeface="Rockwell Extra Bold"/>
              <a:cs typeface="Rockwell Extra Bold"/>
            </a:endParaRPr>
          </a:p>
          <a:p>
            <a:pPr algn="ctr"/>
            <a:r>
              <a:rPr lang="en-US" dirty="0">
                <a:solidFill>
                  <a:schemeClr val="accent2">
                    <a:lumMod val="75000"/>
                  </a:schemeClr>
                </a:solidFill>
                <a:latin typeface="Avenir Medium"/>
                <a:cs typeface="Avenir Medium"/>
              </a:rPr>
              <a:t> </a:t>
            </a:r>
            <a:endParaRPr lang="en-US" dirty="0" smtClean="0">
              <a:solidFill>
                <a:schemeClr val="accent2">
                  <a:lumMod val="75000"/>
                </a:schemeClr>
              </a:solidFill>
              <a:latin typeface="Avenir Medium"/>
              <a:cs typeface="Avenir Medium"/>
            </a:endParaRPr>
          </a:p>
          <a:p>
            <a:pPr algn="ctr"/>
            <a:endParaRPr lang="en-US" sz="2400" dirty="0">
              <a:solidFill>
                <a:schemeClr val="accent2">
                  <a:lumMod val="75000"/>
                </a:schemeClr>
              </a:solidFill>
              <a:latin typeface="Avenir Medium"/>
              <a:cs typeface="Avenir Medium"/>
            </a:endParaRPr>
          </a:p>
          <a:p>
            <a:pPr algn="ctr"/>
            <a:endParaRPr lang="en-US" sz="2400" dirty="0" smtClean="0">
              <a:solidFill>
                <a:schemeClr val="accent2">
                  <a:lumMod val="75000"/>
                </a:schemeClr>
              </a:solidFill>
              <a:latin typeface="Avenir Medium"/>
              <a:cs typeface="Avenir Medium"/>
            </a:endParaRPr>
          </a:p>
          <a:p>
            <a:pPr algn="ctr"/>
            <a:endParaRPr lang="en-US" sz="2400" dirty="0" smtClean="0">
              <a:solidFill>
                <a:schemeClr val="accent3">
                  <a:lumMod val="20000"/>
                  <a:lumOff val="80000"/>
                </a:schemeClr>
              </a:solidFill>
              <a:latin typeface="Rockwell Extra Bold"/>
              <a:cs typeface="Rockwell Extra Bold"/>
            </a:endParaRPr>
          </a:p>
          <a:p>
            <a:pPr algn="ctr"/>
            <a:endParaRPr lang="en-US" sz="2400" dirty="0">
              <a:solidFill>
                <a:schemeClr val="accent3">
                  <a:lumMod val="20000"/>
                  <a:lumOff val="80000"/>
                </a:schemeClr>
              </a:solidFill>
              <a:latin typeface="Rockwell Extra Bold"/>
              <a:cs typeface="Rockwell Extra Bold"/>
            </a:endParaRPr>
          </a:p>
          <a:p>
            <a:pPr algn="ctr"/>
            <a:endParaRPr lang="en-US" sz="2400" dirty="0" smtClean="0">
              <a:solidFill>
                <a:schemeClr val="accent3">
                  <a:lumMod val="20000"/>
                  <a:lumOff val="80000"/>
                </a:schemeClr>
              </a:solidFill>
              <a:latin typeface="Rockwell Extra Bold"/>
              <a:cs typeface="Rockwell Extra Bold"/>
            </a:endParaRPr>
          </a:p>
          <a:p>
            <a:pPr algn="ctr"/>
            <a:endParaRPr lang="en-US" sz="2400" dirty="0">
              <a:solidFill>
                <a:schemeClr val="accent3">
                  <a:lumMod val="20000"/>
                  <a:lumOff val="80000"/>
                </a:schemeClr>
              </a:solidFill>
              <a:latin typeface="Rockwell Extra Bold"/>
              <a:cs typeface="Rockwell Extra Bold"/>
            </a:endParaRPr>
          </a:p>
          <a:p>
            <a:pPr algn="ctr"/>
            <a:endParaRPr lang="en-US" sz="2400" dirty="0" smtClean="0">
              <a:solidFill>
                <a:schemeClr val="accent3">
                  <a:lumMod val="20000"/>
                  <a:lumOff val="80000"/>
                </a:schemeClr>
              </a:solidFill>
              <a:latin typeface="Rockwell Extra Bold"/>
              <a:cs typeface="Rockwell Extra Bold"/>
            </a:endParaRPr>
          </a:p>
          <a:p>
            <a:pPr algn="ctr"/>
            <a:endParaRPr lang="en-US" sz="2400" dirty="0">
              <a:solidFill>
                <a:schemeClr val="accent3">
                  <a:lumMod val="20000"/>
                  <a:lumOff val="80000"/>
                </a:schemeClr>
              </a:solidFill>
              <a:latin typeface="Rockwell Extra Bold"/>
              <a:cs typeface="Rockwell Extra Bold"/>
            </a:endParaRPr>
          </a:p>
          <a:p>
            <a:pPr algn="ctr"/>
            <a:endParaRPr lang="en-US" sz="2400" dirty="0">
              <a:solidFill>
                <a:schemeClr val="accent3">
                  <a:lumMod val="20000"/>
                  <a:lumOff val="80000"/>
                </a:schemeClr>
              </a:solidFill>
              <a:latin typeface="Rockwell Extra Bold"/>
              <a:cs typeface="Rockwell Extra Bold"/>
            </a:endParaRPr>
          </a:p>
        </p:txBody>
      </p:sp>
      <p:sp>
        <p:nvSpPr>
          <p:cNvPr id="7" name="Title 6"/>
          <p:cNvSpPr>
            <a:spLocks noGrp="1"/>
          </p:cNvSpPr>
          <p:nvPr>
            <p:ph type="title"/>
          </p:nvPr>
        </p:nvSpPr>
        <p:spPr/>
        <p:txBody>
          <a:bodyPr/>
          <a:lstStyle/>
          <a:p>
            <a:r>
              <a:rPr lang="en-US" sz="3111" dirty="0" smtClean="0">
                <a:solidFill>
                  <a:srgbClr val="E46C0A"/>
                </a:solidFill>
              </a:rPr>
              <a:t>S</a:t>
            </a:r>
            <a:r>
              <a:rPr lang="en-US" sz="4000" dirty="0" smtClean="0">
                <a:solidFill>
                  <a:srgbClr val="88C516"/>
                </a:solidFill>
              </a:rPr>
              <a:t>T</a:t>
            </a:r>
            <a:r>
              <a:rPr lang="en-US" sz="4800" dirty="0" smtClean="0">
                <a:solidFill>
                  <a:schemeClr val="accent2">
                    <a:lumMod val="75000"/>
                  </a:schemeClr>
                </a:solidFill>
              </a:rPr>
              <a:t>E</a:t>
            </a:r>
            <a:r>
              <a:rPr lang="en-US" sz="5400" dirty="0" smtClean="0">
                <a:solidFill>
                  <a:srgbClr val="212C80"/>
                </a:solidFill>
              </a:rPr>
              <a:t>P</a:t>
            </a:r>
            <a:r>
              <a:rPr lang="en-US" sz="6000" dirty="0" smtClean="0"/>
              <a:t>S</a:t>
            </a:r>
            <a:r>
              <a:rPr lang="en-US" dirty="0" smtClean="0"/>
              <a:t> to </a:t>
            </a:r>
            <a:r>
              <a:rPr lang="en-US" dirty="0" smtClean="0">
                <a:latin typeface="Bernard MT Condensed"/>
                <a:cs typeface="Bernard MT Condensed"/>
              </a:rPr>
              <a:t>PROFICIENCY</a:t>
            </a:r>
            <a:r>
              <a:rPr lang="en-US" dirty="0" smtClean="0"/>
              <a:t> </a:t>
            </a:r>
            <a:endParaRPr lang="en-US" dirty="0"/>
          </a:p>
        </p:txBody>
      </p:sp>
      <p:sp>
        <p:nvSpPr>
          <p:cNvPr id="11" name="Rectangle 10"/>
          <p:cNvSpPr/>
          <p:nvPr/>
        </p:nvSpPr>
        <p:spPr>
          <a:xfrm>
            <a:off x="0" y="5782142"/>
            <a:ext cx="1044843" cy="1095466"/>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3600" b="1" dirty="0" smtClean="0">
              <a:solidFill>
                <a:schemeClr val="tx1"/>
              </a:solidFill>
              <a:latin typeface="Rockwell Extra Bold"/>
              <a:cs typeface="Rockwell Extra Bold"/>
            </a:endParaRPr>
          </a:p>
          <a:p>
            <a:pPr algn="ctr"/>
            <a:endParaRPr lang="en-US" b="1" dirty="0">
              <a:solidFill>
                <a:schemeClr val="tx1"/>
              </a:solidFill>
            </a:endParaRPr>
          </a:p>
        </p:txBody>
      </p:sp>
      <p:sp>
        <p:nvSpPr>
          <p:cNvPr id="12" name="Rectangle 11"/>
          <p:cNvSpPr/>
          <p:nvPr/>
        </p:nvSpPr>
        <p:spPr>
          <a:xfrm>
            <a:off x="1044843" y="5782142"/>
            <a:ext cx="8099157" cy="1075858"/>
          </a:xfrm>
          <a:prstGeom prst="rect">
            <a:avLst/>
          </a:prstGeom>
          <a:solidFill>
            <a:schemeClr val="tx1"/>
          </a:solidFill>
          <a:ln>
            <a:solidFill>
              <a:srgbClr val="604A7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latin typeface="Rockwell Extra Bold"/>
                <a:cs typeface="Rockwell Extra Bold"/>
              </a:rPr>
              <a:t>Intermediate</a:t>
            </a:r>
            <a:endParaRPr lang="en-US" sz="4400" dirty="0">
              <a:latin typeface="Rockwell Extra Bold"/>
              <a:cs typeface="Rockwell Extra Bold"/>
            </a:endParaRPr>
          </a:p>
        </p:txBody>
      </p:sp>
      <p:pic>
        <p:nvPicPr>
          <p:cNvPr id="2" name="Picture 1" descr="Hiker-icon.png"/>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387560" y="1143000"/>
            <a:ext cx="827649" cy="1393935"/>
          </a:xfrm>
          <a:prstGeom prst="rect">
            <a:avLst/>
          </a:prstGeom>
        </p:spPr>
      </p:pic>
      <p:sp>
        <p:nvSpPr>
          <p:cNvPr id="9" name="TextBox 8"/>
          <p:cNvSpPr txBox="1"/>
          <p:nvPr/>
        </p:nvSpPr>
        <p:spPr>
          <a:xfrm>
            <a:off x="8054986" y="6470902"/>
            <a:ext cx="981596" cy="246221"/>
          </a:xfrm>
          <a:prstGeom prst="rect">
            <a:avLst/>
          </a:prstGeom>
          <a:noFill/>
        </p:spPr>
        <p:txBody>
          <a:bodyPr wrap="none" rtlCol="0">
            <a:spAutoFit/>
          </a:bodyPr>
          <a:lstStyle/>
          <a:p>
            <a:r>
              <a:rPr lang="en-US" sz="1000" dirty="0" smtClean="0">
                <a:solidFill>
                  <a:schemeClr val="bg1"/>
                </a:solidFill>
              </a:rPr>
              <a:t>(cc) villarreal15</a:t>
            </a:r>
            <a:endParaRPr lang="en-US" sz="1000" dirty="0">
              <a:solidFill>
                <a:schemeClr val="bg1"/>
              </a:solidFill>
            </a:endParaRPr>
          </a:p>
        </p:txBody>
      </p:sp>
    </p:spTree>
    <p:extLst>
      <p:ext uri="{BB962C8B-B14F-4D97-AF65-F5344CB8AC3E}">
        <p14:creationId xmlns:p14="http://schemas.microsoft.com/office/powerpoint/2010/main" val="13947676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44843" y="3147002"/>
            <a:ext cx="2594749" cy="3710999"/>
          </a:xfrm>
          <a:prstGeom prst="rect">
            <a:avLst/>
          </a:prstGeom>
          <a:solidFill>
            <a:srgbClr val="88C516"/>
          </a:solidFill>
          <a:ln>
            <a:solidFill>
              <a:schemeClr val="accent3">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dirty="0" smtClean="0">
                <a:solidFill>
                  <a:schemeClr val="accent3">
                    <a:lumMod val="20000"/>
                    <a:lumOff val="80000"/>
                  </a:schemeClr>
                </a:solidFill>
                <a:latin typeface="Rockwell Extra Bold"/>
                <a:cs typeface="Rockwell Extra Bold"/>
              </a:rPr>
              <a:t>Intermediate </a:t>
            </a:r>
          </a:p>
          <a:p>
            <a:pPr algn="ctr"/>
            <a:r>
              <a:rPr lang="en-US" sz="2000" dirty="0" smtClean="0">
                <a:solidFill>
                  <a:schemeClr val="accent3">
                    <a:lumMod val="20000"/>
                    <a:lumOff val="80000"/>
                  </a:schemeClr>
                </a:solidFill>
                <a:latin typeface="Rockwell Extra Bold"/>
                <a:cs typeface="Rockwell Extra Bold"/>
              </a:rPr>
              <a:t>Low</a:t>
            </a:r>
          </a:p>
          <a:p>
            <a:pPr algn="ctr"/>
            <a:endParaRPr lang="en-US" sz="400" dirty="0" smtClean="0">
              <a:solidFill>
                <a:schemeClr val="accent3">
                  <a:lumMod val="20000"/>
                  <a:lumOff val="80000"/>
                </a:schemeClr>
              </a:solidFill>
              <a:latin typeface="Rockwell Extra Bold"/>
              <a:cs typeface="Rockwell Extra Bold"/>
            </a:endParaRPr>
          </a:p>
          <a:p>
            <a:pPr algn="ctr"/>
            <a:endParaRPr lang="en-US" sz="2000" b="1" dirty="0" smtClean="0">
              <a:solidFill>
                <a:schemeClr val="accent3">
                  <a:lumMod val="20000"/>
                  <a:lumOff val="80000"/>
                </a:schemeClr>
              </a:solidFill>
              <a:latin typeface="Rockwell Extra Bold"/>
              <a:cs typeface="Rockwell Extra Bold"/>
            </a:endParaRPr>
          </a:p>
          <a:p>
            <a:pPr algn="ctr"/>
            <a:endParaRPr lang="en-US" sz="2000" b="1" dirty="0">
              <a:solidFill>
                <a:schemeClr val="accent3">
                  <a:lumMod val="20000"/>
                  <a:lumOff val="80000"/>
                </a:schemeClr>
              </a:solidFill>
              <a:latin typeface="Rockwell Extra Bold"/>
              <a:cs typeface="Rockwell Extra Bold"/>
            </a:endParaRPr>
          </a:p>
          <a:p>
            <a:pPr algn="ctr"/>
            <a:endParaRPr lang="en-US" sz="2000" b="1" dirty="0" smtClean="0">
              <a:solidFill>
                <a:schemeClr val="accent3">
                  <a:lumMod val="20000"/>
                  <a:lumOff val="80000"/>
                </a:schemeClr>
              </a:solidFill>
              <a:latin typeface="Rockwell Extra Bold"/>
              <a:cs typeface="Rockwell Extra Bold"/>
            </a:endParaRPr>
          </a:p>
          <a:p>
            <a:pPr algn="ctr"/>
            <a:endParaRPr lang="en-US" sz="2000" b="1" dirty="0">
              <a:solidFill>
                <a:schemeClr val="accent3">
                  <a:lumMod val="20000"/>
                  <a:lumOff val="80000"/>
                </a:schemeClr>
              </a:solidFill>
              <a:latin typeface="Rockwell Extra Bold"/>
              <a:cs typeface="Rockwell Extra Bold"/>
            </a:endParaRPr>
          </a:p>
          <a:p>
            <a:pPr algn="ctr"/>
            <a:endParaRPr lang="en-US" sz="2000" b="1" dirty="0" smtClean="0">
              <a:solidFill>
                <a:schemeClr val="accent3">
                  <a:lumMod val="20000"/>
                  <a:lumOff val="80000"/>
                </a:schemeClr>
              </a:solidFill>
              <a:latin typeface="Rockwell Extra Bold"/>
              <a:cs typeface="Rockwell Extra Bold"/>
            </a:endParaRPr>
          </a:p>
          <a:p>
            <a:pPr algn="ctr"/>
            <a:endParaRPr lang="en-US" sz="2000" b="1" dirty="0">
              <a:solidFill>
                <a:schemeClr val="accent3">
                  <a:lumMod val="20000"/>
                  <a:lumOff val="80000"/>
                </a:schemeClr>
              </a:solidFill>
              <a:latin typeface="Rockwell Extra Bold"/>
              <a:cs typeface="Rockwell Extra Bold"/>
            </a:endParaRPr>
          </a:p>
          <a:p>
            <a:pPr algn="ctr"/>
            <a:endParaRPr lang="en-US" sz="2000" b="1" dirty="0" smtClean="0">
              <a:solidFill>
                <a:schemeClr val="accent3">
                  <a:lumMod val="20000"/>
                  <a:lumOff val="80000"/>
                </a:schemeClr>
              </a:solidFill>
              <a:latin typeface="Rockwell Extra Bold"/>
              <a:cs typeface="Rockwell Extra Bold"/>
            </a:endParaRPr>
          </a:p>
        </p:txBody>
      </p:sp>
      <p:sp>
        <p:nvSpPr>
          <p:cNvPr id="13" name="Rectangle 12"/>
          <p:cNvSpPr/>
          <p:nvPr/>
        </p:nvSpPr>
        <p:spPr>
          <a:xfrm>
            <a:off x="3639592" y="2616182"/>
            <a:ext cx="2805519" cy="4241818"/>
          </a:xfrm>
          <a:prstGeom prst="rect">
            <a:avLst/>
          </a:prstGeom>
          <a:solidFill>
            <a:srgbClr val="E6B9B8"/>
          </a:solidFill>
          <a:ln>
            <a:solidFill>
              <a:schemeClr val="accent2">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dirty="0">
                <a:solidFill>
                  <a:schemeClr val="accent2">
                    <a:lumMod val="75000"/>
                  </a:schemeClr>
                </a:solidFill>
                <a:latin typeface="Rockwell Extra Bold"/>
                <a:cs typeface="Rockwell Extra Bold"/>
              </a:rPr>
              <a:t>Intermediate </a:t>
            </a:r>
            <a:endParaRPr lang="en-US" sz="2400" dirty="0" smtClean="0">
              <a:solidFill>
                <a:schemeClr val="accent2">
                  <a:lumMod val="75000"/>
                </a:schemeClr>
              </a:solidFill>
              <a:latin typeface="Rockwell Extra Bold"/>
              <a:cs typeface="Rockwell Extra Bold"/>
            </a:endParaRPr>
          </a:p>
          <a:p>
            <a:pPr algn="ctr"/>
            <a:r>
              <a:rPr lang="en-US" sz="2400" dirty="0" smtClean="0">
                <a:solidFill>
                  <a:schemeClr val="accent2">
                    <a:lumMod val="75000"/>
                  </a:schemeClr>
                </a:solidFill>
                <a:latin typeface="Rockwell Extra Bold"/>
                <a:cs typeface="Rockwell Extra Bold"/>
              </a:rPr>
              <a:t>Mid</a:t>
            </a:r>
          </a:p>
          <a:p>
            <a:pPr algn="ctr"/>
            <a:endParaRPr lang="en-US" sz="2400" dirty="0" smtClean="0">
              <a:solidFill>
                <a:schemeClr val="accent2">
                  <a:lumMod val="75000"/>
                </a:schemeClr>
              </a:solidFill>
              <a:latin typeface="Rockwell Extra Bold"/>
              <a:cs typeface="Rockwell Extra Bold"/>
            </a:endParaRPr>
          </a:p>
          <a:p>
            <a:pPr algn="ctr"/>
            <a:endParaRPr lang="en-US" sz="2400" dirty="0">
              <a:solidFill>
                <a:schemeClr val="accent2">
                  <a:lumMod val="75000"/>
                </a:schemeClr>
              </a:solidFill>
              <a:latin typeface="Rockwell Extra Bold"/>
              <a:cs typeface="Rockwell Extra Bold"/>
            </a:endParaRPr>
          </a:p>
          <a:p>
            <a:pPr algn="ctr"/>
            <a:endParaRPr lang="en-US" sz="2400" dirty="0" smtClean="0">
              <a:solidFill>
                <a:schemeClr val="accent2">
                  <a:lumMod val="75000"/>
                </a:schemeClr>
              </a:solidFill>
              <a:latin typeface="Rockwell Extra Bold"/>
              <a:cs typeface="Rockwell Extra Bold"/>
            </a:endParaRPr>
          </a:p>
          <a:p>
            <a:pPr algn="ctr"/>
            <a:endParaRPr lang="en-US" sz="2400" dirty="0" smtClean="0">
              <a:solidFill>
                <a:schemeClr val="accent2">
                  <a:lumMod val="75000"/>
                </a:schemeClr>
              </a:solidFill>
              <a:latin typeface="Rockwell Extra Bold"/>
              <a:cs typeface="Rockwell Extra Bold"/>
            </a:endParaRPr>
          </a:p>
          <a:p>
            <a:pPr algn="ctr"/>
            <a:endParaRPr lang="en-US" sz="2400" dirty="0">
              <a:solidFill>
                <a:schemeClr val="accent2">
                  <a:lumMod val="75000"/>
                </a:schemeClr>
              </a:solidFill>
              <a:latin typeface="Rockwell Extra Bold"/>
              <a:cs typeface="Rockwell Extra Bold"/>
            </a:endParaRPr>
          </a:p>
          <a:p>
            <a:pPr algn="ctr"/>
            <a:endParaRPr lang="en-US" sz="2400" dirty="0" smtClean="0">
              <a:solidFill>
                <a:schemeClr val="accent2">
                  <a:lumMod val="75000"/>
                </a:schemeClr>
              </a:solidFill>
              <a:latin typeface="Rockwell Extra Bold"/>
              <a:cs typeface="Rockwell Extra Bold"/>
            </a:endParaRPr>
          </a:p>
          <a:p>
            <a:pPr algn="ctr"/>
            <a:endParaRPr lang="en-US" sz="2400" dirty="0">
              <a:solidFill>
                <a:schemeClr val="accent2">
                  <a:lumMod val="75000"/>
                </a:schemeClr>
              </a:solidFill>
              <a:latin typeface="Rockwell Extra Bold"/>
              <a:cs typeface="Rockwell Extra Bold"/>
            </a:endParaRPr>
          </a:p>
        </p:txBody>
      </p:sp>
      <p:sp>
        <p:nvSpPr>
          <p:cNvPr id="14" name="Rectangle 13"/>
          <p:cNvSpPr/>
          <p:nvPr/>
        </p:nvSpPr>
        <p:spPr>
          <a:xfrm>
            <a:off x="6445111" y="1705556"/>
            <a:ext cx="2698890" cy="5152444"/>
          </a:xfrm>
          <a:prstGeom prst="rect">
            <a:avLst/>
          </a:prstGeom>
          <a:solidFill>
            <a:srgbClr val="212C80"/>
          </a:solidFill>
          <a:ln>
            <a:solidFill>
              <a:schemeClr val="bg1">
                <a:lumMod val="5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dirty="0">
                <a:solidFill>
                  <a:schemeClr val="accent3">
                    <a:lumMod val="20000"/>
                    <a:lumOff val="80000"/>
                  </a:schemeClr>
                </a:solidFill>
                <a:latin typeface="Rockwell Extra Bold"/>
                <a:cs typeface="Rockwell Extra Bold"/>
              </a:rPr>
              <a:t>Intermediate </a:t>
            </a:r>
            <a:endParaRPr lang="en-US" sz="2400" dirty="0" smtClean="0">
              <a:solidFill>
                <a:schemeClr val="accent3">
                  <a:lumMod val="20000"/>
                  <a:lumOff val="80000"/>
                </a:schemeClr>
              </a:solidFill>
              <a:latin typeface="Rockwell Extra Bold"/>
              <a:cs typeface="Rockwell Extra Bold"/>
            </a:endParaRPr>
          </a:p>
          <a:p>
            <a:pPr algn="ctr"/>
            <a:r>
              <a:rPr lang="en-US" sz="2400" dirty="0" smtClean="0">
                <a:solidFill>
                  <a:schemeClr val="accent3">
                    <a:lumMod val="20000"/>
                    <a:lumOff val="80000"/>
                  </a:schemeClr>
                </a:solidFill>
                <a:latin typeface="Rockwell Extra Bold"/>
                <a:cs typeface="Rockwell Extra Bold"/>
              </a:rPr>
              <a:t>High</a:t>
            </a:r>
            <a:endParaRPr lang="en-US" sz="3200" dirty="0">
              <a:solidFill>
                <a:schemeClr val="accent3">
                  <a:lumMod val="20000"/>
                  <a:lumOff val="80000"/>
                </a:schemeClr>
              </a:solidFill>
              <a:latin typeface="Rockwell Extra Bold"/>
              <a:cs typeface="Rockwell Extra Bold"/>
            </a:endParaRPr>
          </a:p>
          <a:p>
            <a:pPr algn="ctr"/>
            <a:r>
              <a:rPr lang="en-US" sz="1000" dirty="0">
                <a:solidFill>
                  <a:schemeClr val="accent2">
                    <a:lumMod val="75000"/>
                  </a:schemeClr>
                </a:solidFill>
                <a:latin typeface="Avenir Medium"/>
                <a:cs typeface="Avenir Medium"/>
              </a:rPr>
              <a:t> </a:t>
            </a:r>
            <a:endParaRPr lang="en-US" sz="1000" dirty="0" smtClean="0">
              <a:solidFill>
                <a:schemeClr val="accent2">
                  <a:lumMod val="75000"/>
                </a:schemeClr>
              </a:solidFill>
              <a:latin typeface="Avenir Medium"/>
              <a:cs typeface="Avenir Medium"/>
            </a:endParaRPr>
          </a:p>
          <a:p>
            <a:pPr algn="ctr"/>
            <a:r>
              <a:rPr lang="en-US" sz="2000" dirty="0" smtClean="0">
                <a:solidFill>
                  <a:schemeClr val="bg1"/>
                </a:solidFill>
                <a:latin typeface="Rockwell"/>
                <a:cs typeface="Rockwell"/>
              </a:rPr>
              <a:t>Simple paragraphs with some connected, detailed sentences.</a:t>
            </a:r>
            <a:endParaRPr lang="en-US" sz="2000" dirty="0">
              <a:solidFill>
                <a:schemeClr val="bg1"/>
              </a:solidFill>
              <a:latin typeface="Rockwell"/>
              <a:cs typeface="Rockwell"/>
            </a:endParaRPr>
          </a:p>
          <a:p>
            <a:pPr algn="ctr"/>
            <a:endParaRPr lang="en-US" sz="2400" dirty="0" smtClean="0">
              <a:solidFill>
                <a:schemeClr val="accent2">
                  <a:lumMod val="75000"/>
                </a:schemeClr>
              </a:solidFill>
              <a:latin typeface="Avenir Medium"/>
              <a:cs typeface="Avenir Medium"/>
            </a:endParaRPr>
          </a:p>
          <a:p>
            <a:pPr algn="ctr"/>
            <a:endParaRPr lang="en-US" sz="2400" dirty="0" smtClean="0">
              <a:solidFill>
                <a:schemeClr val="accent3">
                  <a:lumMod val="20000"/>
                  <a:lumOff val="80000"/>
                </a:schemeClr>
              </a:solidFill>
              <a:latin typeface="Rockwell Extra Bold"/>
              <a:cs typeface="Rockwell Extra Bold"/>
            </a:endParaRPr>
          </a:p>
          <a:p>
            <a:pPr algn="ctr"/>
            <a:endParaRPr lang="en-US" sz="2400" dirty="0">
              <a:solidFill>
                <a:schemeClr val="accent3">
                  <a:lumMod val="20000"/>
                  <a:lumOff val="80000"/>
                </a:schemeClr>
              </a:solidFill>
              <a:latin typeface="Rockwell Extra Bold"/>
              <a:cs typeface="Rockwell Extra Bold"/>
            </a:endParaRPr>
          </a:p>
          <a:p>
            <a:pPr algn="ctr"/>
            <a:endParaRPr lang="en-US" sz="2400" dirty="0">
              <a:solidFill>
                <a:schemeClr val="accent3">
                  <a:lumMod val="20000"/>
                  <a:lumOff val="80000"/>
                </a:schemeClr>
              </a:solidFill>
              <a:latin typeface="Rockwell Extra Bold"/>
              <a:cs typeface="Rockwell Extra Bold"/>
            </a:endParaRPr>
          </a:p>
        </p:txBody>
      </p:sp>
      <p:sp>
        <p:nvSpPr>
          <p:cNvPr id="7" name="Title 6"/>
          <p:cNvSpPr>
            <a:spLocks noGrp="1"/>
          </p:cNvSpPr>
          <p:nvPr>
            <p:ph type="title"/>
          </p:nvPr>
        </p:nvSpPr>
        <p:spPr/>
        <p:txBody>
          <a:bodyPr/>
          <a:lstStyle/>
          <a:p>
            <a:r>
              <a:rPr lang="en-US" sz="3111" dirty="0" smtClean="0">
                <a:solidFill>
                  <a:srgbClr val="E46C0A"/>
                </a:solidFill>
              </a:rPr>
              <a:t>S</a:t>
            </a:r>
            <a:r>
              <a:rPr lang="en-US" sz="4000" dirty="0" smtClean="0">
                <a:solidFill>
                  <a:srgbClr val="88C516"/>
                </a:solidFill>
              </a:rPr>
              <a:t>T</a:t>
            </a:r>
            <a:r>
              <a:rPr lang="en-US" sz="4800" dirty="0" smtClean="0">
                <a:solidFill>
                  <a:schemeClr val="accent2">
                    <a:lumMod val="75000"/>
                  </a:schemeClr>
                </a:solidFill>
              </a:rPr>
              <a:t>E</a:t>
            </a:r>
            <a:r>
              <a:rPr lang="en-US" sz="5400" dirty="0" smtClean="0">
                <a:solidFill>
                  <a:srgbClr val="212C80"/>
                </a:solidFill>
              </a:rPr>
              <a:t>P</a:t>
            </a:r>
            <a:r>
              <a:rPr lang="en-US" sz="6000" dirty="0" smtClean="0"/>
              <a:t>S</a:t>
            </a:r>
            <a:r>
              <a:rPr lang="en-US" dirty="0" smtClean="0"/>
              <a:t> to </a:t>
            </a:r>
            <a:r>
              <a:rPr lang="en-US" dirty="0" smtClean="0">
                <a:latin typeface="Bernard MT Condensed"/>
                <a:cs typeface="Bernard MT Condensed"/>
              </a:rPr>
              <a:t>PROFICIENCY</a:t>
            </a:r>
            <a:r>
              <a:rPr lang="en-US" dirty="0" smtClean="0"/>
              <a:t> </a:t>
            </a:r>
            <a:endParaRPr lang="en-US" dirty="0"/>
          </a:p>
        </p:txBody>
      </p:sp>
      <p:sp>
        <p:nvSpPr>
          <p:cNvPr id="11" name="Rectangle 10"/>
          <p:cNvSpPr/>
          <p:nvPr/>
        </p:nvSpPr>
        <p:spPr>
          <a:xfrm>
            <a:off x="0" y="5782142"/>
            <a:ext cx="1044843" cy="1095466"/>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3600" b="1" dirty="0" smtClean="0">
              <a:solidFill>
                <a:schemeClr val="tx1"/>
              </a:solidFill>
              <a:latin typeface="Rockwell Extra Bold"/>
              <a:cs typeface="Rockwell Extra Bold"/>
            </a:endParaRPr>
          </a:p>
          <a:p>
            <a:pPr algn="ctr"/>
            <a:endParaRPr lang="en-US" b="1" dirty="0">
              <a:solidFill>
                <a:schemeClr val="tx1"/>
              </a:solidFill>
            </a:endParaRPr>
          </a:p>
        </p:txBody>
      </p:sp>
      <p:sp>
        <p:nvSpPr>
          <p:cNvPr id="12" name="Rectangle 11"/>
          <p:cNvSpPr/>
          <p:nvPr/>
        </p:nvSpPr>
        <p:spPr>
          <a:xfrm>
            <a:off x="1044843" y="5782142"/>
            <a:ext cx="8099157" cy="1075858"/>
          </a:xfrm>
          <a:prstGeom prst="rect">
            <a:avLst/>
          </a:prstGeom>
          <a:solidFill>
            <a:schemeClr val="tx1"/>
          </a:solidFill>
          <a:ln>
            <a:solidFill>
              <a:srgbClr val="604A7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latin typeface="Rockwell Extra Bold"/>
                <a:cs typeface="Rockwell Extra Bold"/>
              </a:rPr>
              <a:t>Intermediate</a:t>
            </a:r>
            <a:endParaRPr lang="en-US" sz="4400" dirty="0">
              <a:latin typeface="Rockwell Extra Bold"/>
              <a:cs typeface="Rockwell Extra Bold"/>
            </a:endParaRPr>
          </a:p>
        </p:txBody>
      </p:sp>
      <p:pic>
        <p:nvPicPr>
          <p:cNvPr id="2" name="Picture 1" descr="Hiker-icon.png"/>
          <p:cNvPicPr>
            <a:picLocks noChangeAspect="1"/>
          </p:cNvPicPr>
          <p:nvPr/>
        </p:nvPicPr>
        <p:blipFill>
          <a:blip r:embed="rId3">
            <a:duotone>
              <a:prstClr val="black"/>
              <a:srgbClr val="212C80">
                <a:tint val="45000"/>
                <a:satMod val="400000"/>
              </a:srgbClr>
            </a:duotone>
            <a:extLst>
              <a:ext uri="{28A0092B-C50C-407E-A947-70E740481C1C}">
                <a14:useLocalDpi xmlns:a14="http://schemas.microsoft.com/office/drawing/2010/main" val="0"/>
              </a:ext>
            </a:extLst>
          </a:blip>
          <a:stretch>
            <a:fillRect/>
          </a:stretch>
        </p:blipFill>
        <p:spPr>
          <a:xfrm>
            <a:off x="7641161" y="311621"/>
            <a:ext cx="827649" cy="1393935"/>
          </a:xfrm>
          <a:prstGeom prst="rect">
            <a:avLst/>
          </a:prstGeom>
        </p:spPr>
      </p:pic>
      <p:sp>
        <p:nvSpPr>
          <p:cNvPr id="9" name="TextBox 8"/>
          <p:cNvSpPr txBox="1"/>
          <p:nvPr/>
        </p:nvSpPr>
        <p:spPr>
          <a:xfrm>
            <a:off x="8054986" y="6470902"/>
            <a:ext cx="981596" cy="246221"/>
          </a:xfrm>
          <a:prstGeom prst="rect">
            <a:avLst/>
          </a:prstGeom>
          <a:noFill/>
        </p:spPr>
        <p:txBody>
          <a:bodyPr wrap="none" rtlCol="0">
            <a:spAutoFit/>
          </a:bodyPr>
          <a:lstStyle/>
          <a:p>
            <a:r>
              <a:rPr lang="en-US" sz="1000" dirty="0" smtClean="0">
                <a:solidFill>
                  <a:schemeClr val="bg1"/>
                </a:solidFill>
              </a:rPr>
              <a:t>(cc) villarreal15</a:t>
            </a:r>
            <a:endParaRPr lang="en-US" sz="1000" dirty="0">
              <a:solidFill>
                <a:schemeClr val="bg1"/>
              </a:solidFill>
            </a:endParaRPr>
          </a:p>
        </p:txBody>
      </p:sp>
    </p:spTree>
    <p:extLst>
      <p:ext uri="{BB962C8B-B14F-4D97-AF65-F5344CB8AC3E}">
        <p14:creationId xmlns:p14="http://schemas.microsoft.com/office/powerpoint/2010/main" val="1318800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this work in class?</a:t>
            </a:r>
            <a:endParaRPr lang="en-US" dirty="0"/>
          </a:p>
        </p:txBody>
      </p:sp>
      <p:sp>
        <p:nvSpPr>
          <p:cNvPr id="3" name="Content Placeholder 2"/>
          <p:cNvSpPr>
            <a:spLocks noGrp="1"/>
          </p:cNvSpPr>
          <p:nvPr>
            <p:ph idx="1"/>
          </p:nvPr>
        </p:nvSpPr>
        <p:spPr/>
        <p:txBody>
          <a:bodyPr/>
          <a:lstStyle/>
          <a:p>
            <a:r>
              <a:rPr lang="en-US" dirty="0" smtClean="0"/>
              <a:t>In each unit you will have a variety of performances. </a:t>
            </a:r>
          </a:p>
          <a:p>
            <a:r>
              <a:rPr lang="en-US" dirty="0" smtClean="0"/>
              <a:t>For each performance, whether spoken or written, you will receive achieve a performance level. </a:t>
            </a:r>
          </a:p>
          <a:p>
            <a:r>
              <a:rPr lang="en-US" dirty="0" smtClean="0"/>
              <a:t>To improve look at the next level and compare with the level you achieved. What do you need to improve? </a:t>
            </a:r>
          </a:p>
          <a:p>
            <a:endParaRPr lang="en-US" dirty="0" smtClean="0"/>
          </a:p>
        </p:txBody>
      </p:sp>
      <p:sp>
        <p:nvSpPr>
          <p:cNvPr id="4" name="TextBox 3"/>
          <p:cNvSpPr txBox="1"/>
          <p:nvPr/>
        </p:nvSpPr>
        <p:spPr>
          <a:xfrm>
            <a:off x="7967402" y="6520748"/>
            <a:ext cx="981596" cy="246221"/>
          </a:xfrm>
          <a:prstGeom prst="rect">
            <a:avLst/>
          </a:prstGeom>
          <a:noFill/>
        </p:spPr>
        <p:txBody>
          <a:bodyPr wrap="none" rtlCol="0">
            <a:spAutoFit/>
          </a:bodyPr>
          <a:lstStyle/>
          <a:p>
            <a:r>
              <a:rPr lang="en-US" sz="1000" dirty="0" smtClean="0"/>
              <a:t>(cc) villarreal15</a:t>
            </a:r>
            <a:endParaRPr lang="en-US" sz="1000" dirty="0"/>
          </a:p>
        </p:txBody>
      </p:sp>
    </p:spTree>
    <p:extLst>
      <p:ext uri="{BB962C8B-B14F-4D97-AF65-F5344CB8AC3E}">
        <p14:creationId xmlns:p14="http://schemas.microsoft.com/office/powerpoint/2010/main" val="363304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3">
                                            <p:txEl>
                                              <p:pRg st="1" end="1"/>
                                            </p:txEl>
                                          </p:spTgt>
                                        </p:tgtEl>
                                      </p:cBhvr>
                                    </p:animEffect>
                                    <p:set>
                                      <p:cBhvr>
                                        <p:cTn id="1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3">
                                            <p:txEl>
                                              <p:pRg st="2" end="2"/>
                                            </p:txEl>
                                          </p:spTgt>
                                        </p:tgtEl>
                                      </p:cBhvr>
                                    </p:animEffect>
                                    <p:set>
                                      <p:cBhvr>
                                        <p:cTn id="17"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967402" y="6520748"/>
            <a:ext cx="981596" cy="246221"/>
          </a:xfrm>
          <a:prstGeom prst="rect">
            <a:avLst/>
          </a:prstGeom>
          <a:noFill/>
        </p:spPr>
        <p:txBody>
          <a:bodyPr wrap="none" rtlCol="0">
            <a:spAutoFit/>
          </a:bodyPr>
          <a:lstStyle/>
          <a:p>
            <a:r>
              <a:rPr lang="en-US" sz="1000" dirty="0" smtClean="0"/>
              <a:t>(cc) villarreal15</a:t>
            </a:r>
            <a:endParaRPr lang="en-US" sz="1000" dirty="0"/>
          </a:p>
        </p:txBody>
      </p:sp>
      <p:sp>
        <p:nvSpPr>
          <p:cNvPr id="5" name="TextBox 4"/>
          <p:cNvSpPr txBox="1"/>
          <p:nvPr/>
        </p:nvSpPr>
        <p:spPr>
          <a:xfrm>
            <a:off x="5669280" y="1159041"/>
            <a:ext cx="3657600" cy="2862322"/>
          </a:xfrm>
          <a:prstGeom prst="rect">
            <a:avLst/>
          </a:prstGeom>
          <a:noFill/>
        </p:spPr>
        <p:txBody>
          <a:bodyPr wrap="square" rtlCol="0">
            <a:spAutoFit/>
          </a:bodyPr>
          <a:lstStyle/>
          <a:p>
            <a:pPr algn="ctr"/>
            <a:r>
              <a:rPr lang="en-US" sz="5800" b="1" dirty="0" smtClean="0">
                <a:solidFill>
                  <a:schemeClr val="accent5"/>
                </a:solidFill>
                <a:latin typeface="Throw My Hands Up in the Air"/>
                <a:cs typeface="Throw My Hands Up in the Air"/>
              </a:rPr>
              <a:t>SO... </a:t>
            </a:r>
          </a:p>
          <a:p>
            <a:pPr algn="ctr"/>
            <a:r>
              <a:rPr lang="en-US" sz="5800" b="1" dirty="0" smtClean="0">
                <a:solidFill>
                  <a:schemeClr val="accent5"/>
                </a:solidFill>
                <a:latin typeface="Throw My Hands Up in the Air"/>
                <a:cs typeface="Throw My Hands Up in the Air"/>
              </a:rPr>
              <a:t>Let’s </a:t>
            </a:r>
          </a:p>
          <a:p>
            <a:pPr algn="ctr"/>
            <a:r>
              <a:rPr lang="en-US" sz="5800" b="1" dirty="0" smtClean="0">
                <a:solidFill>
                  <a:schemeClr val="accent5"/>
                </a:solidFill>
                <a:latin typeface="Throw My Hands Up in the Air"/>
                <a:cs typeface="Throw My Hands Up in the Air"/>
              </a:rPr>
              <a:t>Practice!</a:t>
            </a:r>
            <a:endParaRPr lang="en-US" sz="5800" b="1" dirty="0">
              <a:solidFill>
                <a:schemeClr val="accent5"/>
              </a:solidFill>
              <a:latin typeface="Throw My Hands Up in the Air"/>
              <a:cs typeface="Throw My Hands Up in the Air"/>
            </a:endParaRPr>
          </a:p>
        </p:txBody>
      </p:sp>
      <p:pic>
        <p:nvPicPr>
          <p:cNvPr id="7" name="Picture 6" descr="practice.jpeg"/>
          <p:cNvPicPr>
            <a:picLocks noChangeAspect="1"/>
          </p:cNvPicPr>
          <p:nvPr/>
        </p:nvPicPr>
        <p:blipFill rotWithShape="1">
          <a:blip r:embed="rId3">
            <a:extLst>
              <a:ext uri="{28A0092B-C50C-407E-A947-70E740481C1C}">
                <a14:useLocalDpi xmlns:a14="http://schemas.microsoft.com/office/drawing/2010/main" val="0"/>
              </a:ext>
            </a:extLst>
          </a:blip>
          <a:srcRect b="5574"/>
          <a:stretch/>
        </p:blipFill>
        <p:spPr>
          <a:xfrm>
            <a:off x="649915" y="-633815"/>
            <a:ext cx="5294527" cy="666587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85951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cs typeface="Rockwell Extra Bold"/>
              </a:rPr>
              <a:t>Name that Level … </a:t>
            </a:r>
            <a:endParaRPr lang="en-US" dirty="0">
              <a:latin typeface="+mn-lt"/>
              <a:cs typeface="Rockwell Extra Bold"/>
            </a:endParaRPr>
          </a:p>
        </p:txBody>
      </p:sp>
      <p:sp>
        <p:nvSpPr>
          <p:cNvPr id="7" name="Content Placeholder 6"/>
          <p:cNvSpPr>
            <a:spLocks noGrp="1"/>
          </p:cNvSpPr>
          <p:nvPr>
            <p:ph idx="1"/>
          </p:nvPr>
        </p:nvSpPr>
        <p:spPr/>
        <p:txBody>
          <a:bodyPr/>
          <a:lstStyle/>
          <a:p>
            <a:r>
              <a:rPr lang="en-US" dirty="0" smtClean="0"/>
              <a:t>You will see a series of performance descriptors on the following slides.</a:t>
            </a:r>
          </a:p>
          <a:p>
            <a:endParaRPr lang="en-US" dirty="0" smtClean="0"/>
          </a:p>
          <a:p>
            <a:r>
              <a:rPr lang="en-US" dirty="0" smtClean="0"/>
              <a:t>Write the level you believe is being represented on your notecard.</a:t>
            </a:r>
          </a:p>
          <a:p>
            <a:endParaRPr lang="en-US" dirty="0" smtClean="0"/>
          </a:p>
          <a:p>
            <a:r>
              <a:rPr lang="en-US" dirty="0" smtClean="0"/>
              <a:t>When given the cue, hold up your answer. </a:t>
            </a:r>
            <a:endParaRPr lang="en-US" dirty="0"/>
          </a:p>
        </p:txBody>
      </p:sp>
      <p:sp>
        <p:nvSpPr>
          <p:cNvPr id="8" name="TextBox 7"/>
          <p:cNvSpPr txBox="1"/>
          <p:nvPr/>
        </p:nvSpPr>
        <p:spPr>
          <a:xfrm>
            <a:off x="7967402" y="6520748"/>
            <a:ext cx="981596" cy="246221"/>
          </a:xfrm>
          <a:prstGeom prst="rect">
            <a:avLst/>
          </a:prstGeom>
          <a:noFill/>
        </p:spPr>
        <p:txBody>
          <a:bodyPr wrap="none" rtlCol="0">
            <a:spAutoFit/>
          </a:bodyPr>
          <a:lstStyle/>
          <a:p>
            <a:r>
              <a:rPr lang="en-US" sz="1000" dirty="0" smtClean="0"/>
              <a:t>(cc) villarreal15</a:t>
            </a:r>
            <a:endParaRPr lang="en-US" sz="1000" dirty="0"/>
          </a:p>
        </p:txBody>
      </p:sp>
    </p:spTree>
    <p:extLst>
      <p:ext uri="{BB962C8B-B14F-4D97-AF65-F5344CB8AC3E}">
        <p14:creationId xmlns:p14="http://schemas.microsoft.com/office/powerpoint/2010/main" val="281890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051089" cy="1143000"/>
          </a:xfrm>
          <a:solidFill>
            <a:srgbClr val="8EB4E3"/>
          </a:solidFill>
        </p:spPr>
        <p:txBody>
          <a:bodyPr/>
          <a:lstStyle/>
          <a:p>
            <a:r>
              <a:rPr lang="en-US" dirty="0" smtClean="0"/>
              <a:t>1.</a:t>
            </a:r>
            <a:endParaRPr lang="en-US" dirty="0"/>
          </a:p>
        </p:txBody>
      </p:sp>
      <p:sp>
        <p:nvSpPr>
          <p:cNvPr id="3" name="Content Placeholder 2"/>
          <p:cNvSpPr>
            <a:spLocks noGrp="1"/>
          </p:cNvSpPr>
          <p:nvPr>
            <p:ph idx="1"/>
          </p:nvPr>
        </p:nvSpPr>
        <p:spPr>
          <a:xfrm>
            <a:off x="457200" y="1600200"/>
            <a:ext cx="3677432" cy="4525963"/>
          </a:xfrm>
        </p:spPr>
        <p:txBody>
          <a:bodyPr>
            <a:normAutofit/>
          </a:bodyPr>
          <a:lstStyle/>
          <a:p>
            <a:pPr marL="0" indent="0" algn="ctr">
              <a:buNone/>
            </a:pPr>
            <a:endParaRPr lang="en-US" sz="1600" dirty="0" smtClean="0"/>
          </a:p>
          <a:p>
            <a:pPr marL="0" indent="0" algn="ctr">
              <a:buNone/>
            </a:pPr>
            <a:endParaRPr lang="en-US" sz="1600" dirty="0" smtClean="0"/>
          </a:p>
          <a:p>
            <a:pPr marL="0" indent="0" algn="ctr">
              <a:buNone/>
            </a:pPr>
            <a:r>
              <a:rPr lang="en-US" sz="5400" dirty="0" smtClean="0"/>
              <a:t>Words or no target language production</a:t>
            </a:r>
            <a:endParaRPr lang="en-US" sz="5400" dirty="0"/>
          </a:p>
        </p:txBody>
      </p:sp>
      <p:sp>
        <p:nvSpPr>
          <p:cNvPr id="4" name="Title 1"/>
          <p:cNvSpPr txBox="1">
            <a:spLocks/>
          </p:cNvSpPr>
          <p:nvPr/>
        </p:nvSpPr>
        <p:spPr>
          <a:xfrm>
            <a:off x="1660689" y="274638"/>
            <a:ext cx="7026111" cy="1143000"/>
          </a:xfrm>
          <a:prstGeom prst="rect">
            <a:avLst/>
          </a:prstGeom>
          <a:solidFill>
            <a:srgbClr val="8EB4E3"/>
          </a:solidFill>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Choices: Novice Low, Novice Mid, Novice High, Intermediate Low, Intermediate Mid, Intermediate High</a:t>
            </a:r>
          </a:p>
        </p:txBody>
      </p:sp>
      <p:pic>
        <p:nvPicPr>
          <p:cNvPr id="6" name="Picture 5" descr="6-Useful-Techniques-to-Put-Up-a-Better-Blog-530.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34632" y="1721632"/>
            <a:ext cx="4404531" cy="4404531"/>
          </a:xfrm>
          <a:prstGeom prst="rect">
            <a:avLst/>
          </a:prstGeom>
        </p:spPr>
      </p:pic>
      <p:sp>
        <p:nvSpPr>
          <p:cNvPr id="7" name="TextBox 6"/>
          <p:cNvSpPr txBox="1"/>
          <p:nvPr/>
        </p:nvSpPr>
        <p:spPr>
          <a:xfrm>
            <a:off x="7967402" y="6520748"/>
            <a:ext cx="981596" cy="246221"/>
          </a:xfrm>
          <a:prstGeom prst="rect">
            <a:avLst/>
          </a:prstGeom>
          <a:noFill/>
        </p:spPr>
        <p:txBody>
          <a:bodyPr wrap="none" rtlCol="0">
            <a:spAutoFit/>
          </a:bodyPr>
          <a:lstStyle/>
          <a:p>
            <a:r>
              <a:rPr lang="en-US" sz="1000" dirty="0" smtClean="0">
                <a:solidFill>
                  <a:schemeClr val="bg1"/>
                </a:solidFill>
              </a:rPr>
              <a:t>(cc) villarreal15</a:t>
            </a:r>
            <a:endParaRPr lang="en-US" sz="1000" dirty="0">
              <a:solidFill>
                <a:schemeClr val="bg1"/>
              </a:solidFill>
            </a:endParaRPr>
          </a:p>
        </p:txBody>
      </p:sp>
      <p:sp>
        <p:nvSpPr>
          <p:cNvPr id="8" name="TextBox 7"/>
          <p:cNvSpPr txBox="1"/>
          <p:nvPr/>
        </p:nvSpPr>
        <p:spPr>
          <a:xfrm>
            <a:off x="7557567" y="5877419"/>
            <a:ext cx="981596" cy="246221"/>
          </a:xfrm>
          <a:prstGeom prst="rect">
            <a:avLst/>
          </a:prstGeom>
          <a:noFill/>
        </p:spPr>
        <p:txBody>
          <a:bodyPr wrap="none" rtlCol="0">
            <a:spAutoFit/>
          </a:bodyPr>
          <a:lstStyle/>
          <a:p>
            <a:r>
              <a:rPr lang="en-US" sz="1000" dirty="0" smtClean="0">
                <a:solidFill>
                  <a:schemeClr val="bg1"/>
                </a:solidFill>
              </a:rPr>
              <a:t>(cc) villarreal15</a:t>
            </a:r>
            <a:endParaRPr lang="en-US" sz="1000" dirty="0">
              <a:solidFill>
                <a:schemeClr val="bg1"/>
              </a:solidFill>
            </a:endParaRPr>
          </a:p>
        </p:txBody>
      </p:sp>
    </p:spTree>
    <p:extLst>
      <p:ext uri="{BB962C8B-B14F-4D97-AF65-F5344CB8AC3E}">
        <p14:creationId xmlns:p14="http://schemas.microsoft.com/office/powerpoint/2010/main" val="8878240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051089" cy="1143000"/>
          </a:xfrm>
          <a:solidFill>
            <a:srgbClr val="8EB4E3"/>
          </a:solidFill>
        </p:spPr>
        <p:txBody>
          <a:bodyPr/>
          <a:lstStyle/>
          <a:p>
            <a:r>
              <a:rPr lang="en-US" dirty="0" smtClean="0"/>
              <a:t>1.</a:t>
            </a:r>
            <a:endParaRPr lang="en-US" dirty="0"/>
          </a:p>
        </p:txBody>
      </p:sp>
      <p:sp>
        <p:nvSpPr>
          <p:cNvPr id="3" name="Content Placeholder 2"/>
          <p:cNvSpPr>
            <a:spLocks noGrp="1"/>
          </p:cNvSpPr>
          <p:nvPr>
            <p:ph idx="1"/>
          </p:nvPr>
        </p:nvSpPr>
        <p:spPr>
          <a:xfrm>
            <a:off x="457200" y="1721632"/>
            <a:ext cx="3677432" cy="5009368"/>
          </a:xfrm>
        </p:spPr>
        <p:txBody>
          <a:bodyPr>
            <a:normAutofit/>
          </a:bodyPr>
          <a:lstStyle/>
          <a:p>
            <a:pPr marL="0" indent="0" algn="ctr">
              <a:buNone/>
            </a:pPr>
            <a:endParaRPr lang="en-US" sz="6000" dirty="0" smtClean="0">
              <a:solidFill>
                <a:srgbClr val="4BACC6"/>
              </a:solidFill>
              <a:latin typeface="Rockwell Extra Bold"/>
              <a:cs typeface="Rockwell Extra Bold"/>
            </a:endParaRPr>
          </a:p>
          <a:p>
            <a:pPr marL="0" indent="0" algn="ctr">
              <a:buNone/>
            </a:pPr>
            <a:r>
              <a:rPr lang="en-US" sz="6000" dirty="0" smtClean="0">
                <a:solidFill>
                  <a:srgbClr val="0080FF"/>
                </a:solidFill>
                <a:latin typeface="Rockwell Extra Bold"/>
                <a:cs typeface="Rockwell Extra Bold"/>
              </a:rPr>
              <a:t>Novice LOW</a:t>
            </a:r>
            <a:endParaRPr lang="en-US" sz="6000" dirty="0">
              <a:solidFill>
                <a:srgbClr val="0080FF"/>
              </a:solidFill>
              <a:latin typeface="Rockwell Extra Bold"/>
              <a:cs typeface="Rockwell Extra Bold"/>
            </a:endParaRPr>
          </a:p>
        </p:txBody>
      </p:sp>
      <p:sp>
        <p:nvSpPr>
          <p:cNvPr id="4" name="Title 1"/>
          <p:cNvSpPr txBox="1">
            <a:spLocks/>
          </p:cNvSpPr>
          <p:nvPr/>
        </p:nvSpPr>
        <p:spPr>
          <a:xfrm>
            <a:off x="1660689" y="274638"/>
            <a:ext cx="7026111" cy="1143000"/>
          </a:xfrm>
          <a:prstGeom prst="rect">
            <a:avLst/>
          </a:prstGeom>
          <a:solidFill>
            <a:srgbClr val="8EB4E3"/>
          </a:solidFill>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Choices: Novice Low, Novice Mid, Novice High, Intermediate Low, Intermediate Mid, Intermediate High</a:t>
            </a:r>
          </a:p>
        </p:txBody>
      </p:sp>
      <p:pic>
        <p:nvPicPr>
          <p:cNvPr id="6" name="Picture 5" descr="6-Useful-Techniques-to-Put-Up-a-Better-Blog-530.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34632" y="1721632"/>
            <a:ext cx="5009368" cy="5009368"/>
          </a:xfrm>
          <a:prstGeom prst="rect">
            <a:avLst/>
          </a:prstGeom>
        </p:spPr>
      </p:pic>
      <p:sp>
        <p:nvSpPr>
          <p:cNvPr id="8" name="TextBox 7"/>
          <p:cNvSpPr txBox="1"/>
          <p:nvPr/>
        </p:nvSpPr>
        <p:spPr>
          <a:xfrm>
            <a:off x="7967402" y="6520748"/>
            <a:ext cx="981596" cy="246221"/>
          </a:xfrm>
          <a:prstGeom prst="rect">
            <a:avLst/>
          </a:prstGeom>
          <a:noFill/>
        </p:spPr>
        <p:txBody>
          <a:bodyPr wrap="none" rtlCol="0">
            <a:spAutoFit/>
          </a:bodyPr>
          <a:lstStyle/>
          <a:p>
            <a:r>
              <a:rPr lang="en-US" sz="1000" dirty="0" smtClean="0">
                <a:solidFill>
                  <a:srgbClr val="FFFFFF"/>
                </a:solidFill>
              </a:rPr>
              <a:t>(cc) villarreal15</a:t>
            </a:r>
            <a:endParaRPr lang="en-US" sz="1000" dirty="0">
              <a:solidFill>
                <a:srgbClr val="FFFFFF"/>
              </a:solidFill>
            </a:endParaRPr>
          </a:p>
        </p:txBody>
      </p:sp>
    </p:spTree>
    <p:extLst>
      <p:ext uri="{BB962C8B-B14F-4D97-AF65-F5344CB8AC3E}">
        <p14:creationId xmlns:p14="http://schemas.microsoft.com/office/powerpoint/2010/main" val="101580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051089" cy="1143000"/>
          </a:xfrm>
          <a:solidFill>
            <a:srgbClr val="CCC1DA"/>
          </a:solidFill>
        </p:spPr>
        <p:txBody>
          <a:bodyPr/>
          <a:lstStyle/>
          <a:p>
            <a:r>
              <a:rPr lang="en-US" dirty="0" smtClean="0"/>
              <a:t>2.</a:t>
            </a:r>
            <a:endParaRPr lang="en-US" dirty="0"/>
          </a:p>
        </p:txBody>
      </p:sp>
      <p:sp>
        <p:nvSpPr>
          <p:cNvPr id="3" name="Content Placeholder 2"/>
          <p:cNvSpPr>
            <a:spLocks noGrp="1"/>
          </p:cNvSpPr>
          <p:nvPr>
            <p:ph idx="1"/>
          </p:nvPr>
        </p:nvSpPr>
        <p:spPr>
          <a:xfrm>
            <a:off x="4743171" y="1721632"/>
            <a:ext cx="4187486" cy="4529464"/>
          </a:xfrm>
        </p:spPr>
        <p:txBody>
          <a:bodyPr>
            <a:normAutofit fontScale="85000" lnSpcReduction="20000"/>
          </a:bodyPr>
          <a:lstStyle/>
          <a:p>
            <a:pPr marL="0" indent="0" algn="ctr">
              <a:buNone/>
            </a:pPr>
            <a:r>
              <a:rPr lang="en-US" sz="6000" dirty="0"/>
              <a:t>Production consists of discrete sentences related to the topic and task. </a:t>
            </a:r>
            <a:endParaRPr lang="en-US" sz="6000" dirty="0" smtClean="0">
              <a:solidFill>
                <a:srgbClr val="4BACC6"/>
              </a:solidFill>
              <a:latin typeface="Rockwell Extra Bold"/>
              <a:cs typeface="Rockwell Extra Bold"/>
            </a:endParaRPr>
          </a:p>
        </p:txBody>
      </p:sp>
      <p:sp>
        <p:nvSpPr>
          <p:cNvPr id="4" name="Title 1"/>
          <p:cNvSpPr txBox="1">
            <a:spLocks/>
          </p:cNvSpPr>
          <p:nvPr/>
        </p:nvSpPr>
        <p:spPr>
          <a:xfrm>
            <a:off x="1660689" y="274638"/>
            <a:ext cx="7026111" cy="1143000"/>
          </a:xfrm>
          <a:prstGeom prst="rect">
            <a:avLst/>
          </a:prstGeom>
          <a:solidFill>
            <a:srgbClr val="CCC1DA"/>
          </a:solidFill>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Choices: Novice Low, Novice Mid, Novice High, Intermediate Low, Intermediate Mid, Intermediate High</a:t>
            </a:r>
          </a:p>
        </p:txBody>
      </p:sp>
      <p:pic>
        <p:nvPicPr>
          <p:cNvPr id="5" name="Picture 4" descr="keep-calm-and-use-complete-sentences.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2930" y="1721632"/>
            <a:ext cx="3882398" cy="4529464"/>
          </a:xfrm>
          <a:prstGeom prst="rect">
            <a:avLst/>
          </a:prstGeom>
        </p:spPr>
      </p:pic>
      <p:sp>
        <p:nvSpPr>
          <p:cNvPr id="7" name="TextBox 6"/>
          <p:cNvSpPr txBox="1"/>
          <p:nvPr/>
        </p:nvSpPr>
        <p:spPr>
          <a:xfrm>
            <a:off x="7967402" y="6520748"/>
            <a:ext cx="981596" cy="246221"/>
          </a:xfrm>
          <a:prstGeom prst="rect">
            <a:avLst/>
          </a:prstGeom>
          <a:noFill/>
        </p:spPr>
        <p:txBody>
          <a:bodyPr wrap="none" rtlCol="0">
            <a:spAutoFit/>
          </a:bodyPr>
          <a:lstStyle/>
          <a:p>
            <a:r>
              <a:rPr lang="en-US" sz="1000" dirty="0" smtClean="0"/>
              <a:t>(cc) villarreal15</a:t>
            </a:r>
            <a:endParaRPr lang="en-US" sz="1000" dirty="0"/>
          </a:p>
        </p:txBody>
      </p:sp>
    </p:spTree>
    <p:extLst>
      <p:ext uri="{BB962C8B-B14F-4D97-AF65-F5344CB8AC3E}">
        <p14:creationId xmlns:p14="http://schemas.microsoft.com/office/powerpoint/2010/main" val="24868768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051089" cy="1143000"/>
          </a:xfrm>
          <a:solidFill>
            <a:schemeClr val="accent4">
              <a:lumMod val="40000"/>
              <a:lumOff val="60000"/>
            </a:schemeClr>
          </a:solidFill>
        </p:spPr>
        <p:txBody>
          <a:bodyPr/>
          <a:lstStyle/>
          <a:p>
            <a:r>
              <a:rPr lang="en-US" dirty="0" smtClean="0"/>
              <a:t>2.</a:t>
            </a:r>
            <a:endParaRPr lang="en-US" dirty="0"/>
          </a:p>
        </p:txBody>
      </p:sp>
      <p:sp>
        <p:nvSpPr>
          <p:cNvPr id="3" name="Content Placeholder 2"/>
          <p:cNvSpPr>
            <a:spLocks noGrp="1"/>
          </p:cNvSpPr>
          <p:nvPr>
            <p:ph idx="1"/>
          </p:nvPr>
        </p:nvSpPr>
        <p:spPr>
          <a:xfrm>
            <a:off x="457200" y="1666755"/>
            <a:ext cx="8473457" cy="2761184"/>
          </a:xfrm>
        </p:spPr>
        <p:txBody>
          <a:bodyPr>
            <a:normAutofit fontScale="85000" lnSpcReduction="10000"/>
          </a:bodyPr>
          <a:lstStyle/>
          <a:p>
            <a:pPr marL="0" indent="0" algn="ctr">
              <a:buNone/>
            </a:pPr>
            <a:r>
              <a:rPr lang="en-US" sz="6000" dirty="0"/>
              <a:t>Production consists of discrete sentences related to the topic and task. </a:t>
            </a:r>
            <a:endParaRPr lang="en-US" sz="6000" dirty="0" smtClean="0">
              <a:solidFill>
                <a:srgbClr val="4BACC6"/>
              </a:solidFill>
              <a:latin typeface="Rockwell Extra Bold"/>
              <a:cs typeface="Rockwell Extra Bold"/>
            </a:endParaRPr>
          </a:p>
        </p:txBody>
      </p:sp>
      <p:sp>
        <p:nvSpPr>
          <p:cNvPr id="4" name="Title 1"/>
          <p:cNvSpPr txBox="1">
            <a:spLocks/>
          </p:cNvSpPr>
          <p:nvPr/>
        </p:nvSpPr>
        <p:spPr>
          <a:xfrm>
            <a:off x="1660689" y="274638"/>
            <a:ext cx="7026111" cy="1143000"/>
          </a:xfrm>
          <a:prstGeom prst="rect">
            <a:avLst/>
          </a:prstGeom>
          <a:solidFill>
            <a:schemeClr val="accent4">
              <a:lumMod val="40000"/>
              <a:lumOff val="60000"/>
            </a:schemeClr>
          </a:solidFill>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Choices: Novice Low, Novice Mid, Novice High, Intermediate Low, Intermediate Mid, Intermediate High</a:t>
            </a:r>
          </a:p>
        </p:txBody>
      </p:sp>
      <p:sp>
        <p:nvSpPr>
          <p:cNvPr id="7" name="Content Placeholder 2"/>
          <p:cNvSpPr txBox="1">
            <a:spLocks/>
          </p:cNvSpPr>
          <p:nvPr/>
        </p:nvSpPr>
        <p:spPr>
          <a:xfrm>
            <a:off x="0" y="2544415"/>
            <a:ext cx="9144001" cy="3420682"/>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6000" dirty="0" smtClean="0">
              <a:solidFill>
                <a:srgbClr val="CC66FF"/>
              </a:solidFill>
              <a:latin typeface="Rockwell Extra Bold"/>
              <a:cs typeface="Rockwell Extra Bold"/>
            </a:endParaRPr>
          </a:p>
          <a:p>
            <a:pPr marL="0" indent="0" algn="ctr">
              <a:buFont typeface="Arial"/>
              <a:buNone/>
            </a:pPr>
            <a:endParaRPr lang="en-US" sz="7200" dirty="0" smtClean="0">
              <a:solidFill>
                <a:srgbClr val="CC66FF"/>
              </a:solidFill>
              <a:latin typeface="Rockwell Extra Bold"/>
              <a:cs typeface="Rockwell Extra Bold"/>
            </a:endParaRPr>
          </a:p>
          <a:p>
            <a:pPr marL="0" indent="0" algn="ctr">
              <a:buFont typeface="Arial"/>
              <a:buNone/>
            </a:pPr>
            <a:r>
              <a:rPr lang="en-US" sz="7200" dirty="0" smtClean="0">
                <a:solidFill>
                  <a:srgbClr val="CC66FF"/>
                </a:solidFill>
                <a:effectLst>
                  <a:innerShdw blurRad="63500" dist="50800" dir="16200000">
                    <a:prstClr val="black">
                      <a:alpha val="50000"/>
                    </a:prstClr>
                  </a:innerShdw>
                </a:effectLst>
                <a:latin typeface="Rockwell Extra Bold"/>
                <a:cs typeface="Rockwell Extra Bold"/>
              </a:rPr>
              <a:t>Intermediate  Low</a:t>
            </a:r>
            <a:endParaRPr lang="en-US" sz="7200" dirty="0">
              <a:solidFill>
                <a:srgbClr val="CC66FF"/>
              </a:solidFill>
              <a:effectLst>
                <a:innerShdw blurRad="63500" dist="50800" dir="16200000">
                  <a:prstClr val="black">
                    <a:alpha val="50000"/>
                  </a:prstClr>
                </a:innerShdw>
              </a:effectLst>
              <a:latin typeface="Rockwell Extra Bold"/>
              <a:cs typeface="Rockwell Extra Bold"/>
            </a:endParaRPr>
          </a:p>
        </p:txBody>
      </p:sp>
      <p:sp>
        <p:nvSpPr>
          <p:cNvPr id="8" name="TextBox 7"/>
          <p:cNvSpPr txBox="1"/>
          <p:nvPr/>
        </p:nvSpPr>
        <p:spPr>
          <a:xfrm>
            <a:off x="7967402" y="6540590"/>
            <a:ext cx="981596" cy="246221"/>
          </a:xfrm>
          <a:prstGeom prst="rect">
            <a:avLst/>
          </a:prstGeom>
          <a:noFill/>
        </p:spPr>
        <p:txBody>
          <a:bodyPr wrap="none" rtlCol="0">
            <a:spAutoFit/>
          </a:bodyPr>
          <a:lstStyle/>
          <a:p>
            <a:r>
              <a:rPr lang="en-US" sz="1000" dirty="0" smtClean="0"/>
              <a:t>(cc) villarreal15</a:t>
            </a:r>
            <a:endParaRPr lang="en-US" sz="1000" dirty="0"/>
          </a:p>
        </p:txBody>
      </p:sp>
      <p:sp>
        <p:nvSpPr>
          <p:cNvPr id="9" name="TextBox 8"/>
          <p:cNvSpPr txBox="1"/>
          <p:nvPr/>
        </p:nvSpPr>
        <p:spPr>
          <a:xfrm>
            <a:off x="7967402" y="6520748"/>
            <a:ext cx="981596" cy="246221"/>
          </a:xfrm>
          <a:prstGeom prst="rect">
            <a:avLst/>
          </a:prstGeom>
          <a:noFill/>
        </p:spPr>
        <p:txBody>
          <a:bodyPr wrap="none" rtlCol="0">
            <a:spAutoFit/>
          </a:bodyPr>
          <a:lstStyle/>
          <a:p>
            <a:r>
              <a:rPr lang="en-US" sz="1000" dirty="0" smtClean="0"/>
              <a:t>(cc) villarreal15</a:t>
            </a:r>
            <a:endParaRPr lang="en-US" sz="1000" dirty="0"/>
          </a:p>
        </p:txBody>
      </p:sp>
    </p:spTree>
    <p:extLst>
      <p:ext uri="{BB962C8B-B14F-4D97-AF65-F5344CB8AC3E}">
        <p14:creationId xmlns:p14="http://schemas.microsoft.com/office/powerpoint/2010/main" val="22289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5400" b="1" dirty="0" smtClean="0">
                <a:ln>
                  <a:solidFill>
                    <a:schemeClr val="accent5">
                      <a:lumMod val="75000"/>
                    </a:schemeClr>
                  </a:solidFill>
                </a:ln>
                <a:solidFill>
                  <a:schemeClr val="accent5">
                    <a:lumMod val="60000"/>
                    <a:lumOff val="40000"/>
                  </a:schemeClr>
                </a:solidFill>
                <a:latin typeface="+mn-lt"/>
                <a:cs typeface="Rockwell Extra Bold"/>
              </a:rPr>
              <a:t>Learning Targets</a:t>
            </a:r>
            <a:endParaRPr lang="en-US" sz="5400" b="1" dirty="0">
              <a:ln>
                <a:solidFill>
                  <a:schemeClr val="accent5">
                    <a:lumMod val="75000"/>
                  </a:schemeClr>
                </a:solidFill>
              </a:ln>
              <a:solidFill>
                <a:schemeClr val="accent5">
                  <a:lumMod val="60000"/>
                  <a:lumOff val="40000"/>
                </a:schemeClr>
              </a:solidFill>
              <a:latin typeface="+mn-lt"/>
              <a:cs typeface="Rockwell Extra Bold"/>
            </a:endParaRPr>
          </a:p>
        </p:txBody>
      </p:sp>
      <p:sp>
        <p:nvSpPr>
          <p:cNvPr id="2" name="Content Placeholder 1"/>
          <p:cNvSpPr>
            <a:spLocks noGrp="1"/>
          </p:cNvSpPr>
          <p:nvPr>
            <p:ph idx="1"/>
          </p:nvPr>
        </p:nvSpPr>
        <p:spPr>
          <a:xfrm>
            <a:off x="457200" y="1341660"/>
            <a:ext cx="8229600" cy="4828292"/>
          </a:xfrm>
        </p:spPr>
        <p:txBody>
          <a:bodyPr>
            <a:normAutofit fontScale="70000" lnSpcReduction="20000"/>
          </a:bodyPr>
          <a:lstStyle/>
          <a:p>
            <a:pPr>
              <a:lnSpc>
                <a:spcPct val="200000"/>
              </a:lnSpc>
              <a:buFont typeface="Wingdings" charset="2"/>
              <a:buChar char=""/>
            </a:pPr>
            <a:r>
              <a:rPr lang="en-US" dirty="0" smtClean="0"/>
              <a:t> I can explain what proficiency and performance are and how they impact language learning in my classroom.</a:t>
            </a:r>
          </a:p>
          <a:p>
            <a:pPr>
              <a:lnSpc>
                <a:spcPct val="200000"/>
              </a:lnSpc>
              <a:buFont typeface="Wingdings" charset="2"/>
              <a:buChar char=""/>
            </a:pPr>
            <a:r>
              <a:rPr lang="en-US" dirty="0"/>
              <a:t> </a:t>
            </a:r>
            <a:r>
              <a:rPr lang="en-US" dirty="0" smtClean="0"/>
              <a:t>I can identify  levels  of proficiency and performance.</a:t>
            </a:r>
          </a:p>
          <a:p>
            <a:pPr>
              <a:lnSpc>
                <a:spcPct val="200000"/>
              </a:lnSpc>
              <a:buFont typeface="Wingdings" charset="2"/>
              <a:buChar char=""/>
            </a:pPr>
            <a:r>
              <a:rPr lang="en-US" dirty="0" smtClean="0"/>
              <a:t>I can explain the relationship between proficiency and performance and the state world language standards.</a:t>
            </a:r>
          </a:p>
          <a:p>
            <a:pPr>
              <a:lnSpc>
                <a:spcPct val="200000"/>
              </a:lnSpc>
              <a:buFont typeface="Wingdings" charset="2"/>
              <a:buChar char=""/>
            </a:pPr>
            <a:r>
              <a:rPr lang="en-US" dirty="0" smtClean="0"/>
              <a:t>I can explain state proficiency targets and my course performance targets to my students. </a:t>
            </a:r>
            <a:endParaRPr lang="en-US" dirty="0"/>
          </a:p>
        </p:txBody>
      </p:sp>
      <p:sp>
        <p:nvSpPr>
          <p:cNvPr id="7" name="TextBox 6"/>
          <p:cNvSpPr txBox="1"/>
          <p:nvPr/>
        </p:nvSpPr>
        <p:spPr>
          <a:xfrm>
            <a:off x="7967402" y="6520748"/>
            <a:ext cx="981596" cy="246221"/>
          </a:xfrm>
          <a:prstGeom prst="rect">
            <a:avLst/>
          </a:prstGeom>
          <a:noFill/>
        </p:spPr>
        <p:txBody>
          <a:bodyPr wrap="none" rtlCol="0">
            <a:spAutoFit/>
          </a:bodyPr>
          <a:lstStyle/>
          <a:p>
            <a:r>
              <a:rPr lang="en-US" sz="1000" dirty="0" smtClean="0"/>
              <a:t>(cc) villarreal15</a:t>
            </a:r>
            <a:endParaRPr lang="en-US" sz="1000" dirty="0"/>
          </a:p>
        </p:txBody>
      </p:sp>
    </p:spTree>
    <p:extLst>
      <p:ext uri="{BB962C8B-B14F-4D97-AF65-F5344CB8AC3E}">
        <p14:creationId xmlns:p14="http://schemas.microsoft.com/office/powerpoint/2010/main" val="38469911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051089" cy="1143000"/>
          </a:xfrm>
          <a:solidFill>
            <a:schemeClr val="accent3">
              <a:lumMod val="40000"/>
              <a:lumOff val="60000"/>
            </a:schemeClr>
          </a:solidFill>
        </p:spPr>
        <p:txBody>
          <a:bodyPr/>
          <a:lstStyle/>
          <a:p>
            <a:r>
              <a:rPr lang="en-US" dirty="0" smtClean="0"/>
              <a:t>3.</a:t>
            </a:r>
            <a:endParaRPr lang="en-US" dirty="0"/>
          </a:p>
        </p:txBody>
      </p:sp>
      <p:sp>
        <p:nvSpPr>
          <p:cNvPr id="3" name="Content Placeholder 2"/>
          <p:cNvSpPr>
            <a:spLocks noGrp="1"/>
          </p:cNvSpPr>
          <p:nvPr>
            <p:ph idx="1"/>
          </p:nvPr>
        </p:nvSpPr>
        <p:spPr>
          <a:xfrm>
            <a:off x="457200" y="1653357"/>
            <a:ext cx="8229600" cy="1193640"/>
          </a:xfrm>
        </p:spPr>
        <p:txBody>
          <a:bodyPr>
            <a:normAutofit fontScale="85000" lnSpcReduction="10000"/>
          </a:bodyPr>
          <a:lstStyle/>
          <a:p>
            <a:pPr marL="0" indent="0" algn="ctr">
              <a:buNone/>
            </a:pPr>
            <a:r>
              <a:rPr lang="en-US" sz="6000" dirty="0" smtClean="0">
                <a:solidFill>
                  <a:srgbClr val="FF0000"/>
                </a:solidFill>
                <a:effectLst>
                  <a:innerShdw blurRad="63500" dist="50800" dir="16200000">
                    <a:prstClr val="black">
                      <a:alpha val="50000"/>
                    </a:prstClr>
                  </a:innerShdw>
                </a:effectLst>
                <a:latin typeface="Rockwell"/>
                <a:cs typeface="Rockwell"/>
              </a:rPr>
              <a:t>Uses words, lists &amp; phrases</a:t>
            </a:r>
          </a:p>
        </p:txBody>
      </p:sp>
      <p:sp>
        <p:nvSpPr>
          <p:cNvPr id="4" name="Title 1"/>
          <p:cNvSpPr txBox="1">
            <a:spLocks/>
          </p:cNvSpPr>
          <p:nvPr/>
        </p:nvSpPr>
        <p:spPr>
          <a:xfrm>
            <a:off x="1660689" y="274638"/>
            <a:ext cx="7026111" cy="1143000"/>
          </a:xfrm>
          <a:prstGeom prst="rect">
            <a:avLst/>
          </a:prstGeom>
          <a:solidFill>
            <a:schemeClr val="accent3">
              <a:lumMod val="40000"/>
              <a:lumOff val="60000"/>
            </a:schemeClr>
          </a:solidFill>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Choices: Novice Low, Novice Mid, Novice High, Intermediate Low, Intermediate Mid, Intermediate High</a:t>
            </a:r>
          </a:p>
        </p:txBody>
      </p:sp>
      <p:pic>
        <p:nvPicPr>
          <p:cNvPr id="7" name="Picture 6" descr="list.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947" y="2569204"/>
            <a:ext cx="7256014" cy="383986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TextBox 7"/>
          <p:cNvSpPr txBox="1"/>
          <p:nvPr/>
        </p:nvSpPr>
        <p:spPr>
          <a:xfrm>
            <a:off x="7967402" y="6540590"/>
            <a:ext cx="981596" cy="246221"/>
          </a:xfrm>
          <a:prstGeom prst="rect">
            <a:avLst/>
          </a:prstGeom>
          <a:noFill/>
        </p:spPr>
        <p:txBody>
          <a:bodyPr wrap="none" rtlCol="0">
            <a:spAutoFit/>
          </a:bodyPr>
          <a:lstStyle/>
          <a:p>
            <a:r>
              <a:rPr lang="en-US" sz="1000" dirty="0" smtClean="0"/>
              <a:t>(cc) villarreal15</a:t>
            </a:r>
            <a:endParaRPr lang="en-US" sz="1000" dirty="0"/>
          </a:p>
        </p:txBody>
      </p:sp>
    </p:spTree>
    <p:extLst>
      <p:ext uri="{BB962C8B-B14F-4D97-AF65-F5344CB8AC3E}">
        <p14:creationId xmlns:p14="http://schemas.microsoft.com/office/powerpoint/2010/main" val="32288246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051089" cy="1143000"/>
          </a:xfrm>
          <a:solidFill>
            <a:srgbClr val="D7E4BD"/>
          </a:solidFill>
        </p:spPr>
        <p:txBody>
          <a:bodyPr/>
          <a:lstStyle/>
          <a:p>
            <a:r>
              <a:rPr lang="en-US" dirty="0" smtClean="0"/>
              <a:t>3.</a:t>
            </a:r>
            <a:endParaRPr lang="en-US" dirty="0"/>
          </a:p>
        </p:txBody>
      </p:sp>
      <p:sp>
        <p:nvSpPr>
          <p:cNvPr id="3" name="Content Placeholder 2"/>
          <p:cNvSpPr>
            <a:spLocks noGrp="1"/>
          </p:cNvSpPr>
          <p:nvPr>
            <p:ph idx="1"/>
          </p:nvPr>
        </p:nvSpPr>
        <p:spPr>
          <a:xfrm>
            <a:off x="457200" y="2250177"/>
            <a:ext cx="8229600" cy="1193640"/>
          </a:xfrm>
        </p:spPr>
        <p:txBody>
          <a:bodyPr>
            <a:normAutofit fontScale="85000" lnSpcReduction="10000"/>
          </a:bodyPr>
          <a:lstStyle/>
          <a:p>
            <a:pPr marL="0" indent="0" algn="ctr">
              <a:buNone/>
            </a:pPr>
            <a:r>
              <a:rPr lang="en-US" sz="6000" dirty="0" smtClean="0">
                <a:solidFill>
                  <a:srgbClr val="FF0000"/>
                </a:solidFill>
                <a:effectLst>
                  <a:innerShdw blurRad="63500" dist="50800" dir="16200000">
                    <a:prstClr val="black">
                      <a:alpha val="50000"/>
                    </a:prstClr>
                  </a:innerShdw>
                </a:effectLst>
                <a:latin typeface="Rockwell"/>
                <a:cs typeface="Rockwell"/>
              </a:rPr>
              <a:t>Uses words, lists &amp; phrases</a:t>
            </a:r>
          </a:p>
        </p:txBody>
      </p:sp>
      <p:sp>
        <p:nvSpPr>
          <p:cNvPr id="4" name="Title 1"/>
          <p:cNvSpPr txBox="1">
            <a:spLocks/>
          </p:cNvSpPr>
          <p:nvPr/>
        </p:nvSpPr>
        <p:spPr>
          <a:xfrm>
            <a:off x="1660689" y="274638"/>
            <a:ext cx="7026111" cy="1143000"/>
          </a:xfrm>
          <a:prstGeom prst="rect">
            <a:avLst/>
          </a:prstGeom>
          <a:solidFill>
            <a:srgbClr val="D7E4BD"/>
          </a:solidFill>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Choices: Novice Low, Novice Mid, Novice High, Intermediate Low, Intermediate Mid, Intermediate High</a:t>
            </a:r>
          </a:p>
        </p:txBody>
      </p:sp>
      <p:sp>
        <p:nvSpPr>
          <p:cNvPr id="6" name="Content Placeholder 2"/>
          <p:cNvSpPr txBox="1">
            <a:spLocks/>
          </p:cNvSpPr>
          <p:nvPr/>
        </p:nvSpPr>
        <p:spPr>
          <a:xfrm>
            <a:off x="457200" y="3387497"/>
            <a:ext cx="8229600" cy="1193640"/>
          </a:xfrm>
          <a:prstGeom prst="rect">
            <a:avLst/>
          </a:prstGeom>
        </p:spPr>
        <p:txBody>
          <a:bodyPr vert="horz" lIns="91440" tIns="45720" rIns="91440" bIns="45720" rtlCol="0">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Rockwell Extra Bold"/>
                <a:cs typeface="Rockwell Extra Bold"/>
              </a:rPr>
              <a:t>Novice Mid </a:t>
            </a:r>
            <a:endPar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Rockwell Extra Bold"/>
              <a:cs typeface="Rockwell Extra Bold"/>
            </a:endParaRPr>
          </a:p>
        </p:txBody>
      </p:sp>
      <p:sp>
        <p:nvSpPr>
          <p:cNvPr id="8" name="TextBox 7"/>
          <p:cNvSpPr txBox="1"/>
          <p:nvPr/>
        </p:nvSpPr>
        <p:spPr>
          <a:xfrm>
            <a:off x="7967402" y="6520748"/>
            <a:ext cx="981596" cy="246221"/>
          </a:xfrm>
          <a:prstGeom prst="rect">
            <a:avLst/>
          </a:prstGeom>
          <a:noFill/>
        </p:spPr>
        <p:txBody>
          <a:bodyPr wrap="none" rtlCol="0">
            <a:spAutoFit/>
          </a:bodyPr>
          <a:lstStyle/>
          <a:p>
            <a:r>
              <a:rPr lang="en-US" sz="1000" dirty="0" smtClean="0"/>
              <a:t>(cc) villarreal15</a:t>
            </a:r>
            <a:endParaRPr lang="en-US" sz="1000" dirty="0"/>
          </a:p>
        </p:txBody>
      </p:sp>
    </p:spTree>
    <p:extLst>
      <p:ext uri="{BB962C8B-B14F-4D97-AF65-F5344CB8AC3E}">
        <p14:creationId xmlns:p14="http://schemas.microsoft.com/office/powerpoint/2010/main" val="398462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051089" cy="1143000"/>
          </a:xfrm>
          <a:solidFill>
            <a:srgbClr val="8EB4E3"/>
          </a:solidFill>
        </p:spPr>
        <p:txBody>
          <a:bodyPr/>
          <a:lstStyle/>
          <a:p>
            <a:r>
              <a:rPr lang="en-US" dirty="0" smtClean="0"/>
              <a:t>4.</a:t>
            </a:r>
            <a:endParaRPr lang="en-US" dirty="0"/>
          </a:p>
        </p:txBody>
      </p:sp>
      <p:sp>
        <p:nvSpPr>
          <p:cNvPr id="3" name="Content Placeholder 2"/>
          <p:cNvSpPr>
            <a:spLocks noGrp="1"/>
          </p:cNvSpPr>
          <p:nvPr>
            <p:ph idx="1"/>
          </p:nvPr>
        </p:nvSpPr>
        <p:spPr>
          <a:xfrm>
            <a:off x="354330" y="1848632"/>
            <a:ext cx="3321061" cy="5009368"/>
          </a:xfrm>
        </p:spPr>
        <p:txBody>
          <a:bodyPr>
            <a:normAutofit/>
          </a:bodyPr>
          <a:lstStyle/>
          <a:p>
            <a:pPr marL="0" indent="0" algn="ctr">
              <a:buNone/>
            </a:pPr>
            <a:r>
              <a:rPr lang="en-US" sz="4800" dirty="0" smtClean="0"/>
              <a:t>Sentence Fragments &amp;  occasional sentences</a:t>
            </a:r>
            <a:r>
              <a:rPr lang="en-US" sz="6000" dirty="0" smtClean="0"/>
              <a:t>.</a:t>
            </a:r>
            <a:endParaRPr lang="en-US" sz="6000" dirty="0" smtClean="0">
              <a:solidFill>
                <a:srgbClr val="4BACC6"/>
              </a:solidFill>
              <a:latin typeface="Rockwell Extra Bold"/>
              <a:cs typeface="Rockwell Extra Bold"/>
            </a:endParaRPr>
          </a:p>
        </p:txBody>
      </p:sp>
      <p:sp>
        <p:nvSpPr>
          <p:cNvPr id="4" name="Title 1"/>
          <p:cNvSpPr txBox="1">
            <a:spLocks/>
          </p:cNvSpPr>
          <p:nvPr/>
        </p:nvSpPr>
        <p:spPr>
          <a:xfrm>
            <a:off x="1660689" y="274638"/>
            <a:ext cx="7026111" cy="1143000"/>
          </a:xfrm>
          <a:prstGeom prst="rect">
            <a:avLst/>
          </a:prstGeom>
          <a:solidFill>
            <a:srgbClr val="8EB4E3"/>
          </a:solidFill>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Choices: Novice Low, Novice Mid, Novice High, Intermediate Low, Intermediate Mid, Intermediate High</a:t>
            </a:r>
          </a:p>
        </p:txBody>
      </p:sp>
      <p:pic>
        <p:nvPicPr>
          <p:cNvPr id="6" name="Picture 5" descr="fragmen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5391" y="1648168"/>
            <a:ext cx="5011409" cy="5011409"/>
          </a:xfrm>
          <a:prstGeom prst="rect">
            <a:avLst/>
          </a:prstGeom>
        </p:spPr>
      </p:pic>
      <p:sp>
        <p:nvSpPr>
          <p:cNvPr id="7" name="TextBox 6"/>
          <p:cNvSpPr txBox="1"/>
          <p:nvPr/>
        </p:nvSpPr>
        <p:spPr>
          <a:xfrm>
            <a:off x="7967402" y="6520748"/>
            <a:ext cx="981596" cy="246221"/>
          </a:xfrm>
          <a:prstGeom prst="rect">
            <a:avLst/>
          </a:prstGeom>
          <a:noFill/>
        </p:spPr>
        <p:txBody>
          <a:bodyPr wrap="none" rtlCol="0">
            <a:spAutoFit/>
          </a:bodyPr>
          <a:lstStyle/>
          <a:p>
            <a:r>
              <a:rPr lang="en-US" sz="1000" dirty="0" smtClean="0"/>
              <a:t>(cc) villarreal15</a:t>
            </a:r>
            <a:endParaRPr lang="en-US" sz="1000" dirty="0"/>
          </a:p>
        </p:txBody>
      </p:sp>
    </p:spTree>
    <p:extLst>
      <p:ext uri="{BB962C8B-B14F-4D97-AF65-F5344CB8AC3E}">
        <p14:creationId xmlns:p14="http://schemas.microsoft.com/office/powerpoint/2010/main" val="307071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051089" cy="1143000"/>
          </a:xfrm>
          <a:solidFill>
            <a:srgbClr val="8EB4E3"/>
          </a:solidFill>
        </p:spPr>
        <p:txBody>
          <a:bodyPr/>
          <a:lstStyle/>
          <a:p>
            <a:r>
              <a:rPr lang="en-US" smtClean="0"/>
              <a:t>4.</a:t>
            </a:r>
            <a:endParaRPr lang="en-US" dirty="0"/>
          </a:p>
        </p:txBody>
      </p:sp>
      <p:sp>
        <p:nvSpPr>
          <p:cNvPr id="3" name="Content Placeholder 2"/>
          <p:cNvSpPr>
            <a:spLocks noGrp="1"/>
          </p:cNvSpPr>
          <p:nvPr>
            <p:ph idx="1"/>
          </p:nvPr>
        </p:nvSpPr>
        <p:spPr>
          <a:xfrm>
            <a:off x="457200" y="1848632"/>
            <a:ext cx="3218191" cy="5009368"/>
          </a:xfrm>
        </p:spPr>
        <p:txBody>
          <a:bodyPr>
            <a:normAutofit/>
          </a:bodyPr>
          <a:lstStyle/>
          <a:p>
            <a:pPr marL="0" indent="0" algn="ctr">
              <a:buNone/>
            </a:pPr>
            <a:r>
              <a:rPr lang="en-US" sz="4800" dirty="0" smtClean="0"/>
              <a:t>Sentence Fragments &amp; an occasional sentences</a:t>
            </a:r>
            <a:r>
              <a:rPr lang="en-US" sz="6000" dirty="0" smtClean="0"/>
              <a:t>.</a:t>
            </a:r>
            <a:endParaRPr lang="en-US" sz="6000" dirty="0" smtClean="0">
              <a:solidFill>
                <a:srgbClr val="4BACC6"/>
              </a:solidFill>
              <a:latin typeface="Rockwell Extra Bold"/>
              <a:cs typeface="Rockwell Extra Bold"/>
            </a:endParaRPr>
          </a:p>
        </p:txBody>
      </p:sp>
      <p:sp>
        <p:nvSpPr>
          <p:cNvPr id="4" name="Title 1"/>
          <p:cNvSpPr txBox="1">
            <a:spLocks/>
          </p:cNvSpPr>
          <p:nvPr/>
        </p:nvSpPr>
        <p:spPr>
          <a:xfrm>
            <a:off x="1660689" y="274638"/>
            <a:ext cx="7026111" cy="1143000"/>
          </a:xfrm>
          <a:prstGeom prst="rect">
            <a:avLst/>
          </a:prstGeom>
          <a:solidFill>
            <a:srgbClr val="8EB4E3"/>
          </a:solidFill>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Choices: Novice Low, Novice Mid, Novice High, Intermediate Low, Intermediate Mid, Intermediate High</a:t>
            </a:r>
          </a:p>
        </p:txBody>
      </p:sp>
      <p:sp>
        <p:nvSpPr>
          <p:cNvPr id="7" name="Content Placeholder 2"/>
          <p:cNvSpPr txBox="1">
            <a:spLocks/>
          </p:cNvSpPr>
          <p:nvPr/>
        </p:nvSpPr>
        <p:spPr>
          <a:xfrm>
            <a:off x="4683633" y="1584344"/>
            <a:ext cx="4003167" cy="5009368"/>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6000" dirty="0" smtClean="0">
                <a:solidFill>
                  <a:srgbClr val="4BACC6"/>
                </a:solidFill>
                <a:latin typeface="Rockwell Extra Bold"/>
                <a:cs typeface="Rockwell Extra Bold"/>
              </a:rPr>
              <a:t>Novice </a:t>
            </a:r>
          </a:p>
          <a:p>
            <a:pPr marL="0" indent="0" algn="ctr">
              <a:buFont typeface="Arial"/>
              <a:buNone/>
            </a:pPr>
            <a:r>
              <a:rPr lang="en-US" sz="6000" dirty="0" smtClean="0">
                <a:solidFill>
                  <a:srgbClr val="4BACC6"/>
                </a:solidFill>
                <a:latin typeface="Rockwell Extra Bold"/>
                <a:cs typeface="Rockwell Extra Bold"/>
              </a:rPr>
              <a:t>High </a:t>
            </a:r>
            <a:endParaRPr lang="en-US" sz="6000" dirty="0">
              <a:solidFill>
                <a:srgbClr val="4BACC6"/>
              </a:solidFill>
              <a:latin typeface="Rockwell Extra Bold"/>
              <a:cs typeface="Rockwell Extra Bold"/>
            </a:endParaRPr>
          </a:p>
        </p:txBody>
      </p:sp>
      <p:sp>
        <p:nvSpPr>
          <p:cNvPr id="8" name="TextBox 7"/>
          <p:cNvSpPr txBox="1"/>
          <p:nvPr/>
        </p:nvSpPr>
        <p:spPr>
          <a:xfrm>
            <a:off x="7967402" y="6520748"/>
            <a:ext cx="981596" cy="246221"/>
          </a:xfrm>
          <a:prstGeom prst="rect">
            <a:avLst/>
          </a:prstGeom>
          <a:noFill/>
        </p:spPr>
        <p:txBody>
          <a:bodyPr wrap="none" rtlCol="0">
            <a:spAutoFit/>
          </a:bodyPr>
          <a:lstStyle/>
          <a:p>
            <a:r>
              <a:rPr lang="en-US" sz="1000" dirty="0" smtClean="0"/>
              <a:t>(cc) villarreal15</a:t>
            </a:r>
            <a:endParaRPr lang="en-US" sz="1000" dirty="0"/>
          </a:p>
        </p:txBody>
      </p:sp>
    </p:spTree>
    <p:extLst>
      <p:ext uri="{BB962C8B-B14F-4D97-AF65-F5344CB8AC3E}">
        <p14:creationId xmlns:p14="http://schemas.microsoft.com/office/powerpoint/2010/main" val="425949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051089" cy="1143000"/>
          </a:xfrm>
          <a:solidFill>
            <a:srgbClr val="8EB4E3"/>
          </a:solidFill>
        </p:spPr>
        <p:txBody>
          <a:bodyPr/>
          <a:lstStyle/>
          <a:p>
            <a:r>
              <a:rPr lang="en-US" dirty="0" smtClean="0"/>
              <a:t>5.</a:t>
            </a:r>
            <a:endParaRPr lang="en-US" dirty="0"/>
          </a:p>
        </p:txBody>
      </p:sp>
      <p:sp>
        <p:nvSpPr>
          <p:cNvPr id="3" name="Content Placeholder 2"/>
          <p:cNvSpPr>
            <a:spLocks noGrp="1"/>
          </p:cNvSpPr>
          <p:nvPr>
            <p:ph idx="1"/>
          </p:nvPr>
        </p:nvSpPr>
        <p:spPr>
          <a:xfrm>
            <a:off x="5326380" y="1709736"/>
            <a:ext cx="3548637" cy="4382454"/>
          </a:xfrm>
        </p:spPr>
        <p:txBody>
          <a:bodyPr>
            <a:normAutofit/>
          </a:bodyPr>
          <a:lstStyle/>
          <a:p>
            <a:pPr marL="0" indent="0" algn="ctr">
              <a:buNone/>
            </a:pPr>
            <a:r>
              <a:rPr lang="en-US" sz="4800" dirty="0" smtClean="0"/>
              <a:t>I always use strings of sentences and connectors. </a:t>
            </a:r>
            <a:endParaRPr lang="en-US" sz="6000" dirty="0" smtClean="0">
              <a:solidFill>
                <a:srgbClr val="4BACC6"/>
              </a:solidFill>
              <a:latin typeface="Rockwell Extra Bold"/>
              <a:cs typeface="Rockwell Extra Bold"/>
            </a:endParaRPr>
          </a:p>
        </p:txBody>
      </p:sp>
      <p:sp>
        <p:nvSpPr>
          <p:cNvPr id="4" name="Title 1"/>
          <p:cNvSpPr txBox="1">
            <a:spLocks/>
          </p:cNvSpPr>
          <p:nvPr/>
        </p:nvSpPr>
        <p:spPr>
          <a:xfrm>
            <a:off x="1660689" y="274638"/>
            <a:ext cx="7026111" cy="1143000"/>
          </a:xfrm>
          <a:prstGeom prst="rect">
            <a:avLst/>
          </a:prstGeom>
          <a:solidFill>
            <a:srgbClr val="8EB4E3"/>
          </a:solidFill>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Choices: Novice Low, Novice Mid, Novice High, Intermediate Low, Intermediate Mid, Intermediate High</a:t>
            </a:r>
          </a:p>
        </p:txBody>
      </p:sp>
      <p:pic>
        <p:nvPicPr>
          <p:cNvPr id="5" name="Picture 4" descr="conjunctions-1-728.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 y="2281866"/>
            <a:ext cx="4567040" cy="34252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p:cNvSpPr txBox="1"/>
          <p:nvPr/>
        </p:nvSpPr>
        <p:spPr>
          <a:xfrm>
            <a:off x="7967402" y="6520748"/>
            <a:ext cx="981596" cy="246221"/>
          </a:xfrm>
          <a:prstGeom prst="rect">
            <a:avLst/>
          </a:prstGeom>
          <a:noFill/>
        </p:spPr>
        <p:txBody>
          <a:bodyPr wrap="none" rtlCol="0">
            <a:spAutoFit/>
          </a:bodyPr>
          <a:lstStyle/>
          <a:p>
            <a:r>
              <a:rPr lang="en-US" sz="1000" dirty="0" smtClean="0"/>
              <a:t>(cc) villarreal15</a:t>
            </a:r>
            <a:endParaRPr lang="en-US" sz="1000" dirty="0"/>
          </a:p>
        </p:txBody>
      </p:sp>
    </p:spTree>
    <p:extLst>
      <p:ext uri="{BB962C8B-B14F-4D97-AF65-F5344CB8AC3E}">
        <p14:creationId xmlns:p14="http://schemas.microsoft.com/office/powerpoint/2010/main" val="2754332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051089" cy="1143000"/>
          </a:xfrm>
          <a:solidFill>
            <a:srgbClr val="8EB4E3"/>
          </a:solidFill>
        </p:spPr>
        <p:txBody>
          <a:bodyPr/>
          <a:lstStyle/>
          <a:p>
            <a:r>
              <a:rPr lang="en-US" smtClean="0"/>
              <a:t>4.</a:t>
            </a:r>
            <a:endParaRPr lang="en-US" dirty="0"/>
          </a:p>
        </p:txBody>
      </p:sp>
      <p:sp>
        <p:nvSpPr>
          <p:cNvPr id="3" name="Content Placeholder 2"/>
          <p:cNvSpPr>
            <a:spLocks noGrp="1"/>
          </p:cNvSpPr>
          <p:nvPr>
            <p:ph idx="1"/>
          </p:nvPr>
        </p:nvSpPr>
        <p:spPr>
          <a:xfrm>
            <a:off x="457200" y="1666754"/>
            <a:ext cx="8131115" cy="2333952"/>
          </a:xfrm>
        </p:spPr>
        <p:txBody>
          <a:bodyPr>
            <a:normAutofit/>
          </a:bodyPr>
          <a:lstStyle/>
          <a:p>
            <a:pPr marL="0" indent="0" algn="ctr">
              <a:buNone/>
            </a:pPr>
            <a:r>
              <a:rPr lang="en-US" sz="4800" dirty="0"/>
              <a:t>I always use strings of sentences and connectors. </a:t>
            </a:r>
            <a:endParaRPr lang="en-US" sz="6000" dirty="0">
              <a:solidFill>
                <a:srgbClr val="4BACC6"/>
              </a:solidFill>
              <a:latin typeface="Rockwell Extra Bold"/>
              <a:cs typeface="Rockwell Extra Bold"/>
            </a:endParaRPr>
          </a:p>
        </p:txBody>
      </p:sp>
      <p:sp>
        <p:nvSpPr>
          <p:cNvPr id="4" name="Title 1"/>
          <p:cNvSpPr txBox="1">
            <a:spLocks/>
          </p:cNvSpPr>
          <p:nvPr/>
        </p:nvSpPr>
        <p:spPr>
          <a:xfrm>
            <a:off x="1660689" y="274638"/>
            <a:ext cx="7026111" cy="1143000"/>
          </a:xfrm>
          <a:prstGeom prst="rect">
            <a:avLst/>
          </a:prstGeom>
          <a:solidFill>
            <a:srgbClr val="8EB4E3"/>
          </a:solidFill>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Choices: Novice Low, Novice Mid, Novice High, Intermediate Low, Intermediate Mid, Intermediate High</a:t>
            </a:r>
          </a:p>
        </p:txBody>
      </p:sp>
      <p:sp>
        <p:nvSpPr>
          <p:cNvPr id="7" name="Content Placeholder 2"/>
          <p:cNvSpPr txBox="1">
            <a:spLocks/>
          </p:cNvSpPr>
          <p:nvPr/>
        </p:nvSpPr>
        <p:spPr>
          <a:xfrm>
            <a:off x="655659" y="3512089"/>
            <a:ext cx="7932656" cy="2287929"/>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6000" dirty="0" smtClean="0">
                <a:solidFill>
                  <a:srgbClr val="953184"/>
                </a:solidFill>
                <a:latin typeface="Rockwell Extra Bold"/>
                <a:cs typeface="Rockwell Extra Bold"/>
              </a:rPr>
              <a:t>Intermediate High</a:t>
            </a:r>
            <a:endParaRPr lang="en-US" sz="6000" dirty="0">
              <a:solidFill>
                <a:srgbClr val="953184"/>
              </a:solidFill>
              <a:latin typeface="Rockwell Extra Bold"/>
              <a:cs typeface="Rockwell Extra Bold"/>
            </a:endParaRPr>
          </a:p>
        </p:txBody>
      </p:sp>
      <p:sp>
        <p:nvSpPr>
          <p:cNvPr id="6" name="TextBox 5"/>
          <p:cNvSpPr txBox="1"/>
          <p:nvPr/>
        </p:nvSpPr>
        <p:spPr>
          <a:xfrm>
            <a:off x="7967402" y="6520748"/>
            <a:ext cx="981596" cy="246221"/>
          </a:xfrm>
          <a:prstGeom prst="rect">
            <a:avLst/>
          </a:prstGeom>
          <a:noFill/>
        </p:spPr>
        <p:txBody>
          <a:bodyPr wrap="none" rtlCol="0">
            <a:spAutoFit/>
          </a:bodyPr>
          <a:lstStyle/>
          <a:p>
            <a:r>
              <a:rPr lang="en-US" sz="1000" dirty="0" smtClean="0"/>
              <a:t>(cc) villarreal15</a:t>
            </a:r>
            <a:endParaRPr lang="en-US" sz="1000" dirty="0"/>
          </a:p>
        </p:txBody>
      </p:sp>
    </p:spTree>
    <p:extLst>
      <p:ext uri="{BB962C8B-B14F-4D97-AF65-F5344CB8AC3E}">
        <p14:creationId xmlns:p14="http://schemas.microsoft.com/office/powerpoint/2010/main" val="383594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051089" cy="1143000"/>
          </a:xfrm>
          <a:solidFill>
            <a:srgbClr val="8EB4E3"/>
          </a:solidFill>
        </p:spPr>
        <p:txBody>
          <a:bodyPr/>
          <a:lstStyle/>
          <a:p>
            <a:r>
              <a:rPr lang="en-US" dirty="0" smtClean="0"/>
              <a:t>6.</a:t>
            </a:r>
            <a:endParaRPr lang="en-US" dirty="0"/>
          </a:p>
        </p:txBody>
      </p:sp>
      <p:sp>
        <p:nvSpPr>
          <p:cNvPr id="3" name="Content Placeholder 2"/>
          <p:cNvSpPr>
            <a:spLocks noGrp="1"/>
          </p:cNvSpPr>
          <p:nvPr>
            <p:ph idx="1"/>
          </p:nvPr>
        </p:nvSpPr>
        <p:spPr>
          <a:xfrm>
            <a:off x="516736" y="4702696"/>
            <a:ext cx="8170063" cy="1818052"/>
          </a:xfrm>
        </p:spPr>
        <p:txBody>
          <a:bodyPr>
            <a:normAutofit fontScale="92500"/>
          </a:bodyPr>
          <a:lstStyle/>
          <a:p>
            <a:pPr marL="0" indent="0" algn="ctr">
              <a:buNone/>
            </a:pPr>
            <a:r>
              <a:rPr lang="en-US" sz="4800" dirty="0" smtClean="0"/>
              <a:t>I use sentences and occasional strings of sentences</a:t>
            </a:r>
            <a:endParaRPr lang="en-US" sz="6000" dirty="0" smtClean="0">
              <a:solidFill>
                <a:srgbClr val="4BACC6"/>
              </a:solidFill>
              <a:latin typeface="Rockwell Extra Bold"/>
              <a:cs typeface="Rockwell Extra Bold"/>
            </a:endParaRPr>
          </a:p>
        </p:txBody>
      </p:sp>
      <p:sp>
        <p:nvSpPr>
          <p:cNvPr id="4" name="Title 1"/>
          <p:cNvSpPr txBox="1">
            <a:spLocks/>
          </p:cNvSpPr>
          <p:nvPr/>
        </p:nvSpPr>
        <p:spPr>
          <a:xfrm>
            <a:off x="1660689" y="274638"/>
            <a:ext cx="7026111" cy="1143000"/>
          </a:xfrm>
          <a:prstGeom prst="rect">
            <a:avLst/>
          </a:prstGeom>
          <a:solidFill>
            <a:srgbClr val="8EB4E3"/>
          </a:solidFill>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Choices: Novice Low, Novice Mid, Novice High, Intermediate Low, Intermediate Mid, Intermediate High</a:t>
            </a:r>
          </a:p>
        </p:txBody>
      </p:sp>
      <p:sp>
        <p:nvSpPr>
          <p:cNvPr id="7" name="TextBox 6"/>
          <p:cNvSpPr txBox="1"/>
          <p:nvPr/>
        </p:nvSpPr>
        <p:spPr>
          <a:xfrm>
            <a:off x="7967402" y="6520748"/>
            <a:ext cx="981596" cy="246221"/>
          </a:xfrm>
          <a:prstGeom prst="rect">
            <a:avLst/>
          </a:prstGeom>
          <a:noFill/>
        </p:spPr>
        <p:txBody>
          <a:bodyPr wrap="none" rtlCol="0">
            <a:spAutoFit/>
          </a:bodyPr>
          <a:lstStyle/>
          <a:p>
            <a:r>
              <a:rPr lang="en-US" sz="1000" dirty="0" smtClean="0"/>
              <a:t>(cc) villarreal15</a:t>
            </a:r>
            <a:endParaRPr lang="en-US" sz="1000" dirty="0"/>
          </a:p>
        </p:txBody>
      </p:sp>
      <p:pic>
        <p:nvPicPr>
          <p:cNvPr id="6" name="Picture 5" descr="pacon-peacock-super-bright-sentence-strips-pic1.jpg"/>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885903" y="274638"/>
            <a:ext cx="5823502" cy="5823502"/>
          </a:xfrm>
          <a:prstGeom prst="rect">
            <a:avLst/>
          </a:prstGeom>
        </p:spPr>
      </p:pic>
    </p:spTree>
    <p:extLst>
      <p:ext uri="{BB962C8B-B14F-4D97-AF65-F5344CB8AC3E}">
        <p14:creationId xmlns:p14="http://schemas.microsoft.com/office/powerpoint/2010/main" val="36617803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051089" cy="1143000"/>
          </a:xfrm>
          <a:solidFill>
            <a:srgbClr val="8EB4E3"/>
          </a:solidFill>
        </p:spPr>
        <p:txBody>
          <a:bodyPr/>
          <a:lstStyle/>
          <a:p>
            <a:r>
              <a:rPr lang="en-US" dirty="0" smtClean="0"/>
              <a:t>6.</a:t>
            </a:r>
            <a:endParaRPr lang="en-US" dirty="0"/>
          </a:p>
        </p:txBody>
      </p:sp>
      <p:sp>
        <p:nvSpPr>
          <p:cNvPr id="3" name="Content Placeholder 2"/>
          <p:cNvSpPr>
            <a:spLocks noGrp="1"/>
          </p:cNvSpPr>
          <p:nvPr>
            <p:ph idx="1"/>
          </p:nvPr>
        </p:nvSpPr>
        <p:spPr>
          <a:xfrm>
            <a:off x="457200" y="1666754"/>
            <a:ext cx="8131115" cy="2333952"/>
          </a:xfrm>
        </p:spPr>
        <p:txBody>
          <a:bodyPr>
            <a:normAutofit/>
          </a:bodyPr>
          <a:lstStyle/>
          <a:p>
            <a:pPr marL="0" indent="0" algn="ctr">
              <a:buNone/>
            </a:pPr>
            <a:r>
              <a:rPr lang="en-US" sz="4800" dirty="0" smtClean="0"/>
              <a:t>I use sentences and occasional strings of sentences</a:t>
            </a:r>
            <a:endParaRPr lang="en-US" sz="6000" dirty="0" smtClean="0">
              <a:solidFill>
                <a:srgbClr val="4BACC6"/>
              </a:solidFill>
              <a:latin typeface="Rockwell Extra Bold"/>
              <a:cs typeface="Rockwell Extra Bold"/>
            </a:endParaRPr>
          </a:p>
        </p:txBody>
      </p:sp>
      <p:sp>
        <p:nvSpPr>
          <p:cNvPr id="4" name="Title 1"/>
          <p:cNvSpPr txBox="1">
            <a:spLocks/>
          </p:cNvSpPr>
          <p:nvPr/>
        </p:nvSpPr>
        <p:spPr>
          <a:xfrm>
            <a:off x="1660689" y="274638"/>
            <a:ext cx="7026111" cy="1143000"/>
          </a:xfrm>
          <a:prstGeom prst="rect">
            <a:avLst/>
          </a:prstGeom>
          <a:solidFill>
            <a:srgbClr val="8EB4E3"/>
          </a:solidFill>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Choices: Novice Low, Novice Mid, Novice High, Intermediate Low, Intermediate Mid, Intermediate High</a:t>
            </a:r>
          </a:p>
        </p:txBody>
      </p:sp>
      <p:sp>
        <p:nvSpPr>
          <p:cNvPr id="7" name="Content Placeholder 2"/>
          <p:cNvSpPr txBox="1">
            <a:spLocks/>
          </p:cNvSpPr>
          <p:nvPr/>
        </p:nvSpPr>
        <p:spPr>
          <a:xfrm>
            <a:off x="457200" y="3603529"/>
            <a:ext cx="8359715" cy="2287929"/>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6000" dirty="0" smtClean="0">
                <a:solidFill>
                  <a:srgbClr val="953184"/>
                </a:solidFill>
                <a:latin typeface="Rockwell Extra Bold"/>
                <a:cs typeface="Rockwell Extra Bold"/>
              </a:rPr>
              <a:t>Intermediate Mid</a:t>
            </a:r>
            <a:endParaRPr lang="en-US" sz="6000" dirty="0">
              <a:solidFill>
                <a:srgbClr val="953184"/>
              </a:solidFill>
              <a:latin typeface="Rockwell Extra Bold"/>
              <a:cs typeface="Rockwell Extra Bold"/>
            </a:endParaRPr>
          </a:p>
        </p:txBody>
      </p:sp>
      <p:sp>
        <p:nvSpPr>
          <p:cNvPr id="6" name="TextBox 5"/>
          <p:cNvSpPr txBox="1"/>
          <p:nvPr/>
        </p:nvSpPr>
        <p:spPr>
          <a:xfrm>
            <a:off x="7967402" y="6520748"/>
            <a:ext cx="981596" cy="246221"/>
          </a:xfrm>
          <a:prstGeom prst="rect">
            <a:avLst/>
          </a:prstGeom>
          <a:noFill/>
        </p:spPr>
        <p:txBody>
          <a:bodyPr wrap="none" rtlCol="0">
            <a:spAutoFit/>
          </a:bodyPr>
          <a:lstStyle/>
          <a:p>
            <a:r>
              <a:rPr lang="en-US" sz="1000" dirty="0" smtClean="0"/>
              <a:t>(cc) villarreal15</a:t>
            </a:r>
            <a:endParaRPr lang="en-US" sz="1000" dirty="0"/>
          </a:p>
        </p:txBody>
      </p:sp>
    </p:spTree>
    <p:extLst>
      <p:ext uri="{BB962C8B-B14F-4D97-AF65-F5344CB8AC3E}">
        <p14:creationId xmlns:p14="http://schemas.microsoft.com/office/powerpoint/2010/main" val="32296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00" y="213564"/>
            <a:ext cx="3406048" cy="1143000"/>
          </a:xfrm>
        </p:spPr>
        <p:txBody>
          <a:bodyPr>
            <a:normAutofit fontScale="90000"/>
          </a:bodyPr>
          <a:lstStyle/>
          <a:p>
            <a:r>
              <a:rPr lang="en-US" dirty="0" smtClean="0"/>
              <a:t>Where do you want to</a:t>
            </a:r>
            <a:endParaRPr lang="en-US" dirty="0"/>
          </a:p>
        </p:txBody>
      </p:sp>
      <p:pic>
        <p:nvPicPr>
          <p:cNvPr id="4" name="Picture 3" descr="Hiker-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4096" y="1387236"/>
            <a:ext cx="1445784" cy="2435005"/>
          </a:xfrm>
          <a:prstGeom prst="rect">
            <a:avLst/>
          </a:prstGeom>
        </p:spPr>
      </p:pic>
      <p:sp>
        <p:nvSpPr>
          <p:cNvPr id="6" name="TextBox 5"/>
          <p:cNvSpPr txBox="1"/>
          <p:nvPr/>
        </p:nvSpPr>
        <p:spPr>
          <a:xfrm>
            <a:off x="366064" y="3719981"/>
            <a:ext cx="3285878" cy="2800767"/>
          </a:xfrm>
          <a:prstGeom prst="rect">
            <a:avLst/>
          </a:prstGeom>
          <a:noFill/>
        </p:spPr>
        <p:txBody>
          <a:bodyPr wrap="square" rtlCol="0">
            <a:spAutoFit/>
          </a:bodyPr>
          <a:lstStyle/>
          <a:p>
            <a:pPr algn="ctr"/>
            <a:r>
              <a:rPr lang="en-US" sz="4400" dirty="0" smtClean="0"/>
              <a:t>go on </a:t>
            </a:r>
            <a:r>
              <a:rPr lang="en-US" sz="4400" dirty="0"/>
              <a:t>your Path to </a:t>
            </a:r>
            <a:r>
              <a:rPr lang="en-US" sz="4400" dirty="0" smtClean="0"/>
              <a:t>Proficiency this year?</a:t>
            </a:r>
            <a:endParaRPr lang="en-US" sz="4400" dirty="0"/>
          </a:p>
        </p:txBody>
      </p:sp>
      <p:sp>
        <p:nvSpPr>
          <p:cNvPr id="8" name="TextBox 7"/>
          <p:cNvSpPr txBox="1"/>
          <p:nvPr/>
        </p:nvSpPr>
        <p:spPr>
          <a:xfrm>
            <a:off x="252500" y="6520748"/>
            <a:ext cx="981596" cy="246221"/>
          </a:xfrm>
          <a:prstGeom prst="rect">
            <a:avLst/>
          </a:prstGeom>
          <a:noFill/>
        </p:spPr>
        <p:txBody>
          <a:bodyPr wrap="none" rtlCol="0">
            <a:spAutoFit/>
          </a:bodyPr>
          <a:lstStyle/>
          <a:p>
            <a:r>
              <a:rPr lang="en-US" sz="1000" dirty="0" smtClean="0"/>
              <a:t>(cc) villarreal15</a:t>
            </a:r>
            <a:endParaRPr lang="en-US" sz="1000" dirty="0"/>
          </a:p>
        </p:txBody>
      </p:sp>
      <p:pic>
        <p:nvPicPr>
          <p:cNvPr id="7" name="Picture 6" descr="Path Goal Setting.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000500" y="0"/>
            <a:ext cx="5143500" cy="6858000"/>
          </a:xfrm>
          <a:prstGeom prst="rect">
            <a:avLst/>
          </a:prstGeom>
        </p:spPr>
      </p:pic>
    </p:spTree>
    <p:extLst>
      <p:ext uri="{BB962C8B-B14F-4D97-AF65-F5344CB8AC3E}">
        <p14:creationId xmlns:p14="http://schemas.microsoft.com/office/powerpoint/2010/main" val="52236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Proficiency, Performance and the Standards</a:t>
            </a:r>
            <a:endParaRPr lang="en-US" dirty="0"/>
          </a:p>
        </p:txBody>
      </p:sp>
      <p:sp>
        <p:nvSpPr>
          <p:cNvPr id="5" name="Content Placeholder 4"/>
          <p:cNvSpPr>
            <a:spLocks noGrp="1"/>
          </p:cNvSpPr>
          <p:nvPr>
            <p:ph sz="half" idx="1"/>
          </p:nvPr>
        </p:nvSpPr>
        <p:spPr/>
        <p:txBody>
          <a:bodyPr/>
          <a:lstStyle/>
          <a:p>
            <a:endParaRPr lang="en-US"/>
          </a:p>
        </p:txBody>
      </p:sp>
      <p:sp>
        <p:nvSpPr>
          <p:cNvPr id="6" name="Content Placeholder 5"/>
          <p:cNvSpPr>
            <a:spLocks noGrp="1"/>
          </p:cNvSpPr>
          <p:nvPr>
            <p:ph sz="half" idx="2"/>
          </p:nvPr>
        </p:nvSpPr>
        <p:spPr>
          <a:xfrm>
            <a:off x="4587241" y="1600200"/>
            <a:ext cx="4442459" cy="4650296"/>
          </a:xfrm>
        </p:spPr>
        <p:txBody>
          <a:bodyPr/>
          <a:lstStyle/>
          <a:p>
            <a:r>
              <a:rPr lang="en-US" dirty="0" smtClean="0"/>
              <a:t>Goals</a:t>
            </a:r>
          </a:p>
          <a:p>
            <a:r>
              <a:rPr lang="en-US" dirty="0" smtClean="0"/>
              <a:t>Standards</a:t>
            </a:r>
          </a:p>
          <a:p>
            <a:r>
              <a:rPr lang="en-US" dirty="0" smtClean="0"/>
              <a:t>Proficiency/Performance Global Statements</a:t>
            </a:r>
          </a:p>
          <a:p>
            <a:r>
              <a:rPr lang="en-US" dirty="0" smtClean="0"/>
              <a:t>Proficiency/Performance  Indicators</a:t>
            </a:r>
            <a:endParaRPr lang="en-US" dirty="0"/>
          </a:p>
        </p:txBody>
      </p:sp>
      <p:sp>
        <p:nvSpPr>
          <p:cNvPr id="4" name="Slide Number Placeholder 3"/>
          <p:cNvSpPr>
            <a:spLocks noGrp="1"/>
          </p:cNvSpPr>
          <p:nvPr>
            <p:ph type="sldNum" sz="quarter" idx="12"/>
          </p:nvPr>
        </p:nvSpPr>
        <p:spPr/>
        <p:txBody>
          <a:bodyPr/>
          <a:lstStyle/>
          <a:p>
            <a:fld id="{078AA309-8C80-B544-8D0C-6E2421A4D394}" type="slidenum">
              <a:rPr lang="en-US" smtClean="0"/>
              <a:pPr/>
              <a:t>39</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024523253"/>
              </p:ext>
            </p:extLst>
          </p:nvPr>
        </p:nvGraphicFramePr>
        <p:xfrm>
          <a:off x="548641" y="1371436"/>
          <a:ext cx="3769836" cy="4879060"/>
        </p:xfrm>
        <a:graphic>
          <a:graphicData uri="http://schemas.openxmlformats.org/presentationml/2006/ole">
            <mc:AlternateContent xmlns:mc="http://schemas.openxmlformats.org/markup-compatibility/2006">
              <mc:Choice xmlns:v="urn:schemas-microsoft-com:vml" Requires="v">
                <p:oleObj spid="_x0000_s1033" name="Acrobat Document" r:id="rId4" imgW="5829261" imgH="7543646" progId="AcroExch.Document.DC">
                  <p:embed/>
                </p:oleObj>
              </mc:Choice>
              <mc:Fallback>
                <p:oleObj name="Acrobat Document" r:id="rId4" imgW="5829261" imgH="7543646" progId="AcroExch.Document.DC">
                  <p:embed/>
                  <p:pic>
                    <p:nvPicPr>
                      <p:cNvPr id="0" name=""/>
                      <p:cNvPicPr/>
                      <p:nvPr/>
                    </p:nvPicPr>
                    <p:blipFill>
                      <a:blip r:embed="rId5"/>
                      <a:stretch>
                        <a:fillRect/>
                      </a:stretch>
                    </p:blipFill>
                    <p:spPr>
                      <a:xfrm>
                        <a:off x="548641" y="1371436"/>
                        <a:ext cx="3769836" cy="4879060"/>
                      </a:xfrm>
                      <a:prstGeom prst="rect">
                        <a:avLst/>
                      </a:prstGeom>
                    </p:spPr>
                  </p:pic>
                </p:oleObj>
              </mc:Fallback>
            </mc:AlternateContent>
          </a:graphicData>
        </a:graphic>
      </p:graphicFrame>
    </p:spTree>
    <p:extLst>
      <p:ext uri="{BB962C8B-B14F-4D97-AF65-F5344CB8AC3E}">
        <p14:creationId xmlns:p14="http://schemas.microsoft.com/office/powerpoint/2010/main" val="2308107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Proficiency vs. Performance</a:t>
            </a:r>
            <a:endParaRPr lang="en-US" dirty="0"/>
          </a:p>
        </p:txBody>
      </p:sp>
      <p:pic>
        <p:nvPicPr>
          <p:cNvPr id="5" name="Content Placeholder 4" descr="orig_photo252273_2665076.jpg"/>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tretch/>
        </p:blipFill>
        <p:spPr>
          <a:xfrm>
            <a:off x="2171700" y="1265873"/>
            <a:ext cx="4869181" cy="4437306"/>
          </a:xfrm>
        </p:spPr>
      </p:pic>
      <p:sp>
        <p:nvSpPr>
          <p:cNvPr id="9" name="Rectangle 8"/>
          <p:cNvSpPr/>
          <p:nvPr/>
        </p:nvSpPr>
        <p:spPr>
          <a:xfrm>
            <a:off x="457200" y="5620962"/>
            <a:ext cx="8280031" cy="830997"/>
          </a:xfrm>
          <a:prstGeom prst="rect">
            <a:avLst/>
          </a:prstGeom>
          <a:noFill/>
        </p:spPr>
        <p:txBody>
          <a:bodyPr wrap="none" lIns="91440" tIns="45720" rIns="91440" bIns="45720">
            <a:spAutoFit/>
          </a:bodyPr>
          <a:lstStyle/>
          <a:p>
            <a:r>
              <a:rPr lang="en-US" sz="4800" dirty="0" smtClean="0">
                <a:latin typeface="Rockwell Extra Bold"/>
                <a:cs typeface="Rockwell Extra Bold"/>
              </a:rPr>
              <a:t>LEARNING LANGUAGE?</a:t>
            </a:r>
            <a:endParaRPr lang="en-US" sz="4800" dirty="0">
              <a:latin typeface="Rockwell Extra Bold"/>
              <a:cs typeface="Rockwell Extra Bold"/>
            </a:endParaRPr>
          </a:p>
        </p:txBody>
      </p:sp>
      <p:sp>
        <p:nvSpPr>
          <p:cNvPr id="12" name="TextBox 11"/>
          <p:cNvSpPr txBox="1"/>
          <p:nvPr/>
        </p:nvSpPr>
        <p:spPr>
          <a:xfrm>
            <a:off x="8435512" y="3639906"/>
            <a:ext cx="184666" cy="369332"/>
          </a:xfrm>
          <a:prstGeom prst="rect">
            <a:avLst/>
          </a:prstGeom>
          <a:noFill/>
        </p:spPr>
        <p:txBody>
          <a:bodyPr wrap="none" rtlCol="0">
            <a:spAutoFit/>
          </a:bodyPr>
          <a:lstStyle/>
          <a:p>
            <a:endParaRPr lang="en-US" dirty="0"/>
          </a:p>
        </p:txBody>
      </p:sp>
      <p:sp>
        <p:nvSpPr>
          <p:cNvPr id="14" name="TextBox 13"/>
          <p:cNvSpPr txBox="1"/>
          <p:nvPr/>
        </p:nvSpPr>
        <p:spPr>
          <a:xfrm>
            <a:off x="7967402" y="6520748"/>
            <a:ext cx="981596" cy="246221"/>
          </a:xfrm>
          <a:prstGeom prst="rect">
            <a:avLst/>
          </a:prstGeom>
          <a:noFill/>
        </p:spPr>
        <p:txBody>
          <a:bodyPr wrap="none" rtlCol="0">
            <a:spAutoFit/>
          </a:bodyPr>
          <a:lstStyle/>
          <a:p>
            <a:r>
              <a:rPr lang="en-US" sz="1000" dirty="0" smtClean="0"/>
              <a:t>(cc) villarreal15</a:t>
            </a:r>
            <a:endParaRPr lang="en-US" sz="1000" dirty="0"/>
          </a:p>
        </p:txBody>
      </p:sp>
    </p:spTree>
    <p:extLst>
      <p:ext uri="{BB962C8B-B14F-4D97-AF65-F5344CB8AC3E}">
        <p14:creationId xmlns:p14="http://schemas.microsoft.com/office/powerpoint/2010/main" val="18467820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5400" b="1" dirty="0" smtClean="0">
                <a:ln>
                  <a:solidFill>
                    <a:schemeClr val="accent5">
                      <a:lumMod val="75000"/>
                    </a:schemeClr>
                  </a:solidFill>
                </a:ln>
                <a:latin typeface="+mn-lt"/>
                <a:cs typeface="Rockwell Extra Bold"/>
              </a:rPr>
              <a:t>Self-Assessment</a:t>
            </a:r>
            <a:endParaRPr lang="en-US" sz="5400" b="1" dirty="0">
              <a:ln>
                <a:solidFill>
                  <a:schemeClr val="accent5">
                    <a:lumMod val="75000"/>
                  </a:schemeClr>
                </a:solidFill>
              </a:ln>
              <a:latin typeface="+mn-lt"/>
              <a:cs typeface="Rockwell Extra Bold"/>
            </a:endParaRPr>
          </a:p>
        </p:txBody>
      </p:sp>
      <p:sp>
        <p:nvSpPr>
          <p:cNvPr id="2" name="Content Placeholder 1"/>
          <p:cNvSpPr>
            <a:spLocks noGrp="1"/>
          </p:cNvSpPr>
          <p:nvPr>
            <p:ph idx="1"/>
          </p:nvPr>
        </p:nvSpPr>
        <p:spPr/>
        <p:txBody>
          <a:bodyPr>
            <a:normAutofit fontScale="70000" lnSpcReduction="20000"/>
          </a:bodyPr>
          <a:lstStyle/>
          <a:p>
            <a:pPr>
              <a:lnSpc>
                <a:spcPct val="200000"/>
              </a:lnSpc>
              <a:buFont typeface="Wingdings" charset="2"/>
              <a:buChar char=""/>
            </a:pPr>
            <a:r>
              <a:rPr lang="en-US" dirty="0" smtClean="0"/>
              <a:t> I can explain what proficiency and performance are and how they impact language learning in my classroom.</a:t>
            </a:r>
          </a:p>
          <a:p>
            <a:pPr>
              <a:lnSpc>
                <a:spcPct val="200000"/>
              </a:lnSpc>
              <a:buFont typeface="Wingdings" charset="2"/>
              <a:buChar char=""/>
            </a:pPr>
            <a:r>
              <a:rPr lang="en-US" dirty="0"/>
              <a:t> </a:t>
            </a:r>
            <a:r>
              <a:rPr lang="en-US" dirty="0" smtClean="0"/>
              <a:t>I can identify  levels  of proficiency and performance.</a:t>
            </a:r>
          </a:p>
          <a:p>
            <a:pPr>
              <a:lnSpc>
                <a:spcPct val="200000"/>
              </a:lnSpc>
              <a:buFont typeface="Wingdings" charset="2"/>
              <a:buChar char=""/>
            </a:pPr>
            <a:r>
              <a:rPr lang="en-US" dirty="0" smtClean="0"/>
              <a:t>I can explain the relationship between proficiency and performance and the state world language standards.</a:t>
            </a:r>
          </a:p>
          <a:p>
            <a:pPr>
              <a:lnSpc>
                <a:spcPct val="200000"/>
              </a:lnSpc>
              <a:buFont typeface="Wingdings" charset="2"/>
              <a:buChar char=""/>
            </a:pPr>
            <a:r>
              <a:rPr lang="en-US" dirty="0" smtClean="0"/>
              <a:t>I can explain state proficiency targets and my course performance targets to my students. </a:t>
            </a:r>
            <a:endParaRPr lang="en-US" dirty="0"/>
          </a:p>
        </p:txBody>
      </p:sp>
      <p:sp>
        <p:nvSpPr>
          <p:cNvPr id="7" name="TextBox 6"/>
          <p:cNvSpPr txBox="1"/>
          <p:nvPr/>
        </p:nvSpPr>
        <p:spPr>
          <a:xfrm>
            <a:off x="7967402" y="6520748"/>
            <a:ext cx="981596" cy="246221"/>
          </a:xfrm>
          <a:prstGeom prst="rect">
            <a:avLst/>
          </a:prstGeom>
          <a:noFill/>
        </p:spPr>
        <p:txBody>
          <a:bodyPr wrap="none" rtlCol="0">
            <a:spAutoFit/>
          </a:bodyPr>
          <a:lstStyle/>
          <a:p>
            <a:r>
              <a:rPr lang="en-US" sz="1000" dirty="0" smtClean="0"/>
              <a:t>(cc) villarreal15</a:t>
            </a:r>
            <a:endParaRPr lang="en-US" sz="1000" dirty="0"/>
          </a:p>
        </p:txBody>
      </p:sp>
    </p:spTree>
    <p:extLst>
      <p:ext uri="{BB962C8B-B14F-4D97-AF65-F5344CB8AC3E}">
        <p14:creationId xmlns:p14="http://schemas.microsoft.com/office/powerpoint/2010/main" val="3337624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 </a:t>
            </a:r>
            <a:endParaRPr lang="en-US" dirty="0"/>
          </a:p>
        </p:txBody>
      </p:sp>
      <p:sp>
        <p:nvSpPr>
          <p:cNvPr id="3" name="Content Placeholder 2"/>
          <p:cNvSpPr>
            <a:spLocks noGrp="1"/>
          </p:cNvSpPr>
          <p:nvPr>
            <p:ph idx="1"/>
          </p:nvPr>
        </p:nvSpPr>
        <p:spPr/>
        <p:txBody>
          <a:bodyPr/>
          <a:lstStyle/>
          <a:p>
            <a:pPr marL="0" indent="0">
              <a:buNone/>
            </a:pPr>
            <a:r>
              <a:rPr lang="en-US" b="1" dirty="0" smtClean="0"/>
              <a:t>Alyssa Villarreal</a:t>
            </a:r>
            <a:r>
              <a:rPr lang="en-US" dirty="0" smtClean="0"/>
              <a:t>, Shelby County Public Schools, TN:</a:t>
            </a:r>
          </a:p>
          <a:p>
            <a:pPr marL="0" indent="0">
              <a:buNone/>
            </a:pPr>
            <a:r>
              <a:rPr lang="en-US" dirty="0" smtClean="0">
                <a:hlinkClick r:id="rId3"/>
              </a:rPr>
              <a:t>http</a:t>
            </a:r>
            <a:r>
              <a:rPr lang="en-US" dirty="0">
                <a:hlinkClick r:id="rId3"/>
              </a:rPr>
              <a:t>://scsworldlanguages.weebly.com</a:t>
            </a:r>
            <a:r>
              <a:rPr lang="en-US" dirty="0" smtClean="0">
                <a:hlinkClick r:id="rId3"/>
              </a:rPr>
              <a:t>/</a:t>
            </a:r>
            <a:r>
              <a:rPr lang="en-US" dirty="0" smtClean="0"/>
              <a:t> </a:t>
            </a:r>
            <a:endParaRPr lang="en-US" dirty="0"/>
          </a:p>
        </p:txBody>
      </p:sp>
      <p:sp>
        <p:nvSpPr>
          <p:cNvPr id="4" name="Slide Number Placeholder 3"/>
          <p:cNvSpPr>
            <a:spLocks noGrp="1"/>
          </p:cNvSpPr>
          <p:nvPr>
            <p:ph type="sldNum" sz="quarter" idx="12"/>
          </p:nvPr>
        </p:nvSpPr>
        <p:spPr/>
        <p:txBody>
          <a:bodyPr/>
          <a:lstStyle/>
          <a:p>
            <a:fld id="{078AA309-8C80-B544-8D0C-6E2421A4D394}" type="slidenum">
              <a:rPr lang="en-US" smtClean="0"/>
              <a:pPr/>
              <a:t>41</a:t>
            </a:fld>
            <a:endParaRPr lang="en-US"/>
          </a:p>
        </p:txBody>
      </p:sp>
    </p:spTree>
    <p:extLst>
      <p:ext uri="{BB962C8B-B14F-4D97-AF65-F5344CB8AC3E}">
        <p14:creationId xmlns:p14="http://schemas.microsoft.com/office/powerpoint/2010/main" val="1133108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rick wall.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40991" y="0"/>
            <a:ext cx="10284991" cy="6858000"/>
          </a:xfrm>
          <a:prstGeom prst="rect">
            <a:avLst/>
          </a:prstGeom>
        </p:spPr>
      </p:pic>
      <p:sp>
        <p:nvSpPr>
          <p:cNvPr id="6" name="Rectangle 5"/>
          <p:cNvSpPr/>
          <p:nvPr/>
        </p:nvSpPr>
        <p:spPr>
          <a:xfrm rot="21181407">
            <a:off x="771083" y="1863449"/>
            <a:ext cx="5327099" cy="1569660"/>
          </a:xfrm>
          <a:prstGeom prst="rect">
            <a:avLst/>
          </a:prstGeom>
          <a:noFill/>
        </p:spPr>
        <p:txBody>
          <a:bodyPr wrap="none" lIns="91440" tIns="45720" rIns="91440" bIns="45720">
            <a:spAutoFit/>
          </a:bodyPr>
          <a:lstStyle/>
          <a:p>
            <a:pPr algn="ctr"/>
            <a:r>
              <a:rPr lang="en-US" sz="9600" b="1" cap="none" spc="0" dirty="0" smtClean="0">
                <a:ln w="12700">
                  <a:noFill/>
                  <a:prstDash val="solid"/>
                </a:ln>
                <a:solidFill>
                  <a:schemeClr val="bg2"/>
                </a:solidFill>
                <a:effectLst>
                  <a:outerShdw blurRad="41275" dist="20320" dir="1800000" algn="tl" rotWithShape="0">
                    <a:srgbClr val="000000">
                      <a:alpha val="40000"/>
                    </a:srgbClr>
                  </a:outerShdw>
                </a:effectLst>
                <a:latin typeface="vtks mint"/>
                <a:cs typeface="vtks mint"/>
              </a:rPr>
              <a:t>Language </a:t>
            </a:r>
            <a:endParaRPr lang="en-US" sz="9600" b="1" cap="none" spc="0" dirty="0">
              <a:ln w="12700">
                <a:noFill/>
                <a:prstDash val="solid"/>
              </a:ln>
              <a:solidFill>
                <a:schemeClr val="bg2"/>
              </a:solidFill>
              <a:effectLst>
                <a:outerShdw blurRad="41275" dist="20320" dir="1800000" algn="tl" rotWithShape="0">
                  <a:srgbClr val="000000">
                    <a:alpha val="40000"/>
                  </a:srgbClr>
                </a:outerShdw>
              </a:effectLst>
              <a:latin typeface="vtks mint"/>
              <a:cs typeface="vtks mint"/>
            </a:endParaRPr>
          </a:p>
        </p:txBody>
      </p:sp>
      <p:sp>
        <p:nvSpPr>
          <p:cNvPr id="8" name="Rectangle 7"/>
          <p:cNvSpPr/>
          <p:nvPr/>
        </p:nvSpPr>
        <p:spPr>
          <a:xfrm rot="21172272">
            <a:off x="2630577" y="2967190"/>
            <a:ext cx="5237331" cy="1569660"/>
          </a:xfrm>
          <a:prstGeom prst="rect">
            <a:avLst/>
          </a:prstGeom>
          <a:noFill/>
        </p:spPr>
        <p:txBody>
          <a:bodyPr wrap="none" lIns="91440" tIns="45720" rIns="91440" bIns="45720">
            <a:spAutoFit/>
          </a:bodyPr>
          <a:lstStyle/>
          <a:p>
            <a:pPr algn="ctr"/>
            <a:r>
              <a:rPr lang="en-US" sz="9600" b="1" cap="none" spc="0" dirty="0" smtClean="0">
                <a:ln w="12700">
                  <a:noFill/>
                  <a:prstDash val="solid"/>
                </a:ln>
                <a:solidFill>
                  <a:srgbClr val="EEECE1"/>
                </a:solidFill>
                <a:effectLst>
                  <a:outerShdw blurRad="41275" dist="20320" dir="1800000" algn="tl" rotWithShape="0">
                    <a:srgbClr val="000000">
                      <a:alpha val="40000"/>
                    </a:srgbClr>
                  </a:outerShdw>
                </a:effectLst>
                <a:latin typeface="vtks mint"/>
                <a:cs typeface="vtks mint"/>
              </a:rPr>
              <a:t>Learning</a:t>
            </a:r>
            <a:endParaRPr lang="en-US" sz="9600" b="1" cap="none" spc="0" dirty="0">
              <a:ln w="12700">
                <a:noFill/>
                <a:prstDash val="solid"/>
              </a:ln>
              <a:solidFill>
                <a:srgbClr val="EEECE1"/>
              </a:solidFill>
              <a:effectLst>
                <a:outerShdw blurRad="41275" dist="20320" dir="1800000" algn="tl" rotWithShape="0">
                  <a:srgbClr val="000000">
                    <a:alpha val="40000"/>
                  </a:srgbClr>
                </a:outerShdw>
              </a:effectLst>
              <a:latin typeface="vtks mint"/>
              <a:cs typeface="vtks mint"/>
            </a:endParaRPr>
          </a:p>
        </p:txBody>
      </p:sp>
      <p:sp>
        <p:nvSpPr>
          <p:cNvPr id="11" name="TextBox 10"/>
          <p:cNvSpPr txBox="1"/>
          <p:nvPr/>
        </p:nvSpPr>
        <p:spPr>
          <a:xfrm>
            <a:off x="7967402" y="6520748"/>
            <a:ext cx="981596" cy="246221"/>
          </a:xfrm>
          <a:prstGeom prst="rect">
            <a:avLst/>
          </a:prstGeom>
          <a:noFill/>
        </p:spPr>
        <p:txBody>
          <a:bodyPr wrap="none" rtlCol="0">
            <a:spAutoFit/>
          </a:bodyPr>
          <a:lstStyle/>
          <a:p>
            <a:r>
              <a:rPr lang="en-US" sz="1000" dirty="0" smtClean="0"/>
              <a:t>(cc) villarreal15</a:t>
            </a:r>
            <a:endParaRPr lang="en-US" sz="1000" dirty="0"/>
          </a:p>
        </p:txBody>
      </p:sp>
    </p:spTree>
    <p:extLst>
      <p:ext uri="{BB962C8B-B14F-4D97-AF65-F5344CB8AC3E}">
        <p14:creationId xmlns:p14="http://schemas.microsoft.com/office/powerpoint/2010/main" val="4270448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a:t>
            </a:r>
            <a:endParaRPr lang="en-US" dirty="0"/>
          </a:p>
        </p:txBody>
      </p:sp>
      <p:pic>
        <p:nvPicPr>
          <p:cNvPr id="4" name="Content Placeholder 3" descr="bricks.jpg"/>
          <p:cNvPicPr>
            <a:picLocks noGrp="1" noChangeAspect="1"/>
          </p:cNvPicPr>
          <p:nvPr>
            <p:ph idx="1"/>
          </p:nvPr>
        </p:nvPicPr>
        <p:blipFill>
          <a:blip r:embed="rId3">
            <a:extLst>
              <a:ext uri="{BEBA8EAE-BF5A-486C-A8C5-ECC9F3942E4B}">
                <a14:imgProps xmlns:a14="http://schemas.microsoft.com/office/drawing/2010/main">
                  <a14:imgLayer r:embed="rId4">
                    <a14:imgEffect>
                      <a14:backgroundRemoval t="8286" b="100000" l="3893" r="97567"/>
                    </a14:imgEffect>
                  </a14:imgLayer>
                </a14:imgProps>
              </a:ext>
              <a:ext uri="{28A0092B-C50C-407E-A947-70E740481C1C}">
                <a14:useLocalDpi xmlns:a14="http://schemas.microsoft.com/office/drawing/2010/main" val="0"/>
              </a:ext>
            </a:extLst>
          </a:blip>
          <a:srcRect t="17709" b="17709"/>
          <a:stretch>
            <a:fillRect/>
          </a:stretch>
        </p:blipFill>
        <p:spPr>
          <a:xfrm>
            <a:off x="457200" y="1754151"/>
            <a:ext cx="8229600" cy="4525963"/>
          </a:xfrm>
        </p:spPr>
      </p:pic>
      <p:sp>
        <p:nvSpPr>
          <p:cNvPr id="6" name="TextBox 5"/>
          <p:cNvSpPr txBox="1"/>
          <p:nvPr/>
        </p:nvSpPr>
        <p:spPr>
          <a:xfrm>
            <a:off x="7967402" y="6520748"/>
            <a:ext cx="981596" cy="246221"/>
          </a:xfrm>
          <a:prstGeom prst="rect">
            <a:avLst/>
          </a:prstGeom>
          <a:noFill/>
        </p:spPr>
        <p:txBody>
          <a:bodyPr wrap="none" rtlCol="0">
            <a:spAutoFit/>
          </a:bodyPr>
          <a:lstStyle/>
          <a:p>
            <a:r>
              <a:rPr lang="en-US" sz="1000" dirty="0" smtClean="0"/>
              <a:t>(cc) villarreal15</a:t>
            </a:r>
            <a:endParaRPr lang="en-US" sz="1000" dirty="0"/>
          </a:p>
        </p:txBody>
      </p:sp>
    </p:spTree>
    <p:extLst>
      <p:ext uri="{BB962C8B-B14F-4D97-AF65-F5344CB8AC3E}">
        <p14:creationId xmlns:p14="http://schemas.microsoft.com/office/powerpoint/2010/main" val="2558960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Performances</a:t>
            </a:r>
            <a:endParaRPr lang="en-US" dirty="0"/>
          </a:p>
        </p:txBody>
      </p:sp>
      <p:pic>
        <p:nvPicPr>
          <p:cNvPr id="4" name="Content Placeholder 3" descr="red-brick.jpg"/>
          <p:cNvPicPr>
            <a:picLocks noGrp="1" noChangeAspect="1"/>
          </p:cNvPicPr>
          <p:nvPr>
            <p:ph idx="1"/>
          </p:nvPr>
        </p:nvPicPr>
        <p:blipFill>
          <a:blip r:embed="rId3">
            <a:extLst>
              <a:ext uri="{BEBA8EAE-BF5A-486C-A8C5-ECC9F3942E4B}">
                <a14:imgProps xmlns:a14="http://schemas.microsoft.com/office/drawing/2010/main">
                  <a14:imgLayer r:embed="rId4">
                    <a14:imgEffect>
                      <a14:backgroundRemoval t="2686" b="95455" l="5632" r="96978">
                        <a14:foregroundMark x1="88187" y1="73554" x2="88187" y2="73554"/>
                        <a14:backgroundMark x1="76236" y1="70248" x2="76236" y2="70248"/>
                      </a14:backgroundRemoval>
                    </a14:imgEffect>
                  </a14:imgLayer>
                </a14:imgProps>
              </a:ext>
              <a:ext uri="{28A0092B-C50C-407E-A947-70E740481C1C}">
                <a14:useLocalDpi xmlns:a14="http://schemas.microsoft.com/office/drawing/2010/main" val="0"/>
              </a:ext>
            </a:extLst>
          </a:blip>
          <a:srcRect t="8639" b="8639"/>
          <a:stretch>
            <a:fillRect/>
          </a:stretch>
        </p:blipFill>
        <p:spPr>
          <a:xfrm>
            <a:off x="457200" y="2017273"/>
            <a:ext cx="8229600" cy="4525963"/>
          </a:xfrm>
        </p:spPr>
      </p:pic>
      <p:sp>
        <p:nvSpPr>
          <p:cNvPr id="6" name="TextBox 5"/>
          <p:cNvSpPr txBox="1"/>
          <p:nvPr/>
        </p:nvSpPr>
        <p:spPr>
          <a:xfrm>
            <a:off x="7967402" y="6520748"/>
            <a:ext cx="981596" cy="246221"/>
          </a:xfrm>
          <a:prstGeom prst="rect">
            <a:avLst/>
          </a:prstGeom>
          <a:noFill/>
        </p:spPr>
        <p:txBody>
          <a:bodyPr wrap="none" rtlCol="0">
            <a:spAutoFit/>
          </a:bodyPr>
          <a:lstStyle/>
          <a:p>
            <a:r>
              <a:rPr lang="en-US" sz="1000" dirty="0" smtClean="0"/>
              <a:t>(cc) villarreal15</a:t>
            </a:r>
            <a:endParaRPr lang="en-US" sz="1000" dirty="0"/>
          </a:p>
        </p:txBody>
      </p:sp>
    </p:spTree>
    <p:extLst>
      <p:ext uri="{BB962C8B-B14F-4D97-AF65-F5344CB8AC3E}">
        <p14:creationId xmlns:p14="http://schemas.microsoft.com/office/powerpoint/2010/main" val="77271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CEMENT	</a:t>
            </a:r>
            <a:endParaRPr lang="en-US" dirty="0"/>
          </a:p>
        </p:txBody>
      </p:sp>
      <p:pic>
        <p:nvPicPr>
          <p:cNvPr id="4" name="Content Placeholder 3" descr="cement.jpeg"/>
          <p:cNvPicPr>
            <a:picLocks noGrp="1" noChangeAspect="1"/>
          </p:cNvPicPr>
          <p:nvPr>
            <p:ph idx="1"/>
          </p:nvPr>
        </p:nvPicPr>
        <p:blipFill>
          <a:blip r:embed="rId3">
            <a:extLst>
              <a:ext uri="{BEBA8EAE-BF5A-486C-A8C5-ECC9F3942E4B}">
                <a14:imgProps xmlns:a14="http://schemas.microsoft.com/office/drawing/2010/main">
                  <a14:imgLayer r:embed="rId4">
                    <a14:imgEffect>
                      <a14:backgroundRemoval t="0" b="96392" l="6178" r="98069"/>
                    </a14:imgEffect>
                  </a14:imgLayer>
                </a14:imgProps>
              </a:ext>
              <a:ext uri="{28A0092B-C50C-407E-A947-70E740481C1C}">
                <a14:useLocalDpi xmlns:a14="http://schemas.microsoft.com/office/drawing/2010/main" val="0"/>
              </a:ext>
            </a:extLst>
          </a:blip>
          <a:srcRect l="-18099" r="-18099"/>
          <a:stretch>
            <a:fillRect/>
          </a:stretch>
        </p:blipFill>
        <p:spPr/>
      </p:pic>
      <p:sp>
        <p:nvSpPr>
          <p:cNvPr id="6" name="TextBox 5"/>
          <p:cNvSpPr txBox="1"/>
          <p:nvPr/>
        </p:nvSpPr>
        <p:spPr>
          <a:xfrm>
            <a:off x="7967402" y="6520748"/>
            <a:ext cx="981596" cy="246221"/>
          </a:xfrm>
          <a:prstGeom prst="rect">
            <a:avLst/>
          </a:prstGeom>
          <a:noFill/>
        </p:spPr>
        <p:txBody>
          <a:bodyPr wrap="none" rtlCol="0">
            <a:spAutoFit/>
          </a:bodyPr>
          <a:lstStyle/>
          <a:p>
            <a:r>
              <a:rPr lang="en-US" sz="1000" dirty="0" smtClean="0"/>
              <a:t>(cc) villarreal15</a:t>
            </a:r>
            <a:endParaRPr lang="en-US" sz="1000" dirty="0"/>
          </a:p>
        </p:txBody>
      </p:sp>
    </p:spTree>
    <p:extLst>
      <p:ext uri="{BB962C8B-B14F-4D97-AF65-F5344CB8AC3E}">
        <p14:creationId xmlns:p14="http://schemas.microsoft.com/office/powerpoint/2010/main" val="4278856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rick wall.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40991" y="0"/>
            <a:ext cx="10284991" cy="6858000"/>
          </a:xfrm>
          <a:prstGeom prst="rect">
            <a:avLst/>
          </a:prstGeom>
        </p:spPr>
      </p:pic>
      <p:sp>
        <p:nvSpPr>
          <p:cNvPr id="7" name="TextBox 6"/>
          <p:cNvSpPr txBox="1"/>
          <p:nvPr/>
        </p:nvSpPr>
        <p:spPr>
          <a:xfrm>
            <a:off x="7967402" y="6520748"/>
            <a:ext cx="981596" cy="246221"/>
          </a:xfrm>
          <a:prstGeom prst="rect">
            <a:avLst/>
          </a:prstGeom>
          <a:noFill/>
        </p:spPr>
        <p:txBody>
          <a:bodyPr wrap="none" rtlCol="0">
            <a:spAutoFit/>
          </a:bodyPr>
          <a:lstStyle/>
          <a:p>
            <a:r>
              <a:rPr lang="en-US" sz="1000" dirty="0" smtClean="0"/>
              <a:t>(cc) villarreal15</a:t>
            </a:r>
            <a:endParaRPr lang="en-US" sz="1000" dirty="0"/>
          </a:p>
        </p:txBody>
      </p:sp>
    </p:spTree>
    <p:extLst>
      <p:ext uri="{BB962C8B-B14F-4D97-AF65-F5344CB8AC3E}">
        <p14:creationId xmlns:p14="http://schemas.microsoft.com/office/powerpoint/2010/main" val="30278787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E Priorities">
      <a:dk1>
        <a:sysClr val="windowText" lastClr="000000"/>
      </a:dk1>
      <a:lt1>
        <a:sysClr val="window" lastClr="FFFFFF"/>
      </a:lt1>
      <a:dk2>
        <a:srgbClr val="1F497D"/>
      </a:dk2>
      <a:lt2>
        <a:srgbClr val="EEECE1"/>
      </a:lt2>
      <a:accent1>
        <a:srgbClr val="316A9A"/>
      </a:accent1>
      <a:accent2>
        <a:srgbClr val="4E8E94"/>
      </a:accent2>
      <a:accent3>
        <a:srgbClr val="C17E2A"/>
      </a:accent3>
      <a:accent4>
        <a:srgbClr val="4F3858"/>
      </a:accent4>
      <a:accent5>
        <a:srgbClr val="617E48"/>
      </a:accent5>
      <a:accent6>
        <a:srgbClr val="93353F"/>
      </a:accent6>
      <a:hlink>
        <a:srgbClr val="316A9A"/>
      </a:hlink>
      <a:folHlink>
        <a:srgbClr val="4F3858"/>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4842</TotalTime>
  <Words>1513</Words>
  <Application>Microsoft Office PowerPoint</Application>
  <PresentationFormat>On-screen Show (4:3)</PresentationFormat>
  <Paragraphs>361</Paragraphs>
  <Slides>41</Slides>
  <Notes>41</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5" baseType="lpstr">
      <vt:lpstr>Arial</vt:lpstr>
      <vt:lpstr>Arial Narrow</vt:lpstr>
      <vt:lpstr>Avenir Medium</vt:lpstr>
      <vt:lpstr>Bernard MT Condensed</vt:lpstr>
      <vt:lpstr>Calibri</vt:lpstr>
      <vt:lpstr>News Gothic MT</vt:lpstr>
      <vt:lpstr>Rockwell</vt:lpstr>
      <vt:lpstr>Rockwell Extra Bold</vt:lpstr>
      <vt:lpstr>Throw My Hands Up in the Air</vt:lpstr>
      <vt:lpstr>Verdana</vt:lpstr>
      <vt:lpstr>vtks mint</vt:lpstr>
      <vt:lpstr>Wingdings</vt:lpstr>
      <vt:lpstr>Office Theme</vt:lpstr>
      <vt:lpstr>Acrobat Document</vt:lpstr>
      <vt:lpstr> Proficiency and Performance: Speaking the Language of Language Learning</vt:lpstr>
      <vt:lpstr>Introductions</vt:lpstr>
      <vt:lpstr>Learning Targets</vt:lpstr>
      <vt:lpstr>Proficiency vs. Performance</vt:lpstr>
      <vt:lpstr>PowerPoint Presentation</vt:lpstr>
      <vt:lpstr>Performance</vt:lpstr>
      <vt:lpstr>Multiple Performances</vt:lpstr>
      <vt:lpstr>CEMENT </vt:lpstr>
      <vt:lpstr>PowerPoint Presentation</vt:lpstr>
      <vt:lpstr>What’s the Difference?</vt:lpstr>
      <vt:lpstr>How will I know how I am doing?</vt:lpstr>
      <vt:lpstr>Speaking the Language of  Proficiency and Performance</vt:lpstr>
      <vt:lpstr>This is you</vt:lpstr>
      <vt:lpstr>FAIL FORWARD</vt:lpstr>
      <vt:lpstr>STEPS to PROFICIENCY </vt:lpstr>
      <vt:lpstr>STEPS to PROFICIENCY </vt:lpstr>
      <vt:lpstr>STEPSto PROFICIENCY </vt:lpstr>
      <vt:lpstr>STEPS to PROFICIENCY </vt:lpstr>
      <vt:lpstr>STEPS to PROFICIENCY </vt:lpstr>
      <vt:lpstr>STEPS to PROFICIENCY </vt:lpstr>
      <vt:lpstr>STEPS to PROFICIENCY </vt:lpstr>
      <vt:lpstr>STEPS to PROFICIENCY </vt:lpstr>
      <vt:lpstr>How does this work in class?</vt:lpstr>
      <vt:lpstr>PowerPoint Presentation</vt:lpstr>
      <vt:lpstr>Name that Level … </vt:lpstr>
      <vt:lpstr>1.</vt:lpstr>
      <vt:lpstr>1.</vt:lpstr>
      <vt:lpstr>2.</vt:lpstr>
      <vt:lpstr>2.</vt:lpstr>
      <vt:lpstr>3.</vt:lpstr>
      <vt:lpstr>3.</vt:lpstr>
      <vt:lpstr>4.</vt:lpstr>
      <vt:lpstr>4.</vt:lpstr>
      <vt:lpstr>5.</vt:lpstr>
      <vt:lpstr>4.</vt:lpstr>
      <vt:lpstr>6.</vt:lpstr>
      <vt:lpstr>6.</vt:lpstr>
      <vt:lpstr>Where do you want to</vt:lpstr>
      <vt:lpstr>Proficiency, Performance and the Standards</vt:lpstr>
      <vt:lpstr>Self-Assessment</vt:lpstr>
      <vt:lpstr>Thanks … </vt:lpstr>
    </vt:vector>
  </TitlesOfParts>
  <Company>KSA-Plus Communications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Plimpton</dc:creator>
  <cp:lastModifiedBy>Fulkerson Gregory</cp:lastModifiedBy>
  <cp:revision>107</cp:revision>
  <cp:lastPrinted>2017-09-29T17:15:30Z</cp:lastPrinted>
  <dcterms:created xsi:type="dcterms:W3CDTF">2015-02-17T15:01:14Z</dcterms:created>
  <dcterms:modified xsi:type="dcterms:W3CDTF">2017-09-29T17:17:01Z</dcterms:modified>
</cp:coreProperties>
</file>